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71"/>
  </p:notesMasterIdLst>
  <p:sldIdLst>
    <p:sldId id="256" r:id="rId2"/>
    <p:sldId id="349" r:id="rId3"/>
    <p:sldId id="358" r:id="rId4"/>
    <p:sldId id="260" r:id="rId5"/>
    <p:sldId id="264" r:id="rId6"/>
    <p:sldId id="336" r:id="rId7"/>
    <p:sldId id="265" r:id="rId8"/>
    <p:sldId id="359" r:id="rId9"/>
    <p:sldId id="355" r:id="rId10"/>
    <p:sldId id="337" r:id="rId11"/>
    <p:sldId id="356" r:id="rId12"/>
    <p:sldId id="357" r:id="rId13"/>
    <p:sldId id="266" r:id="rId14"/>
    <p:sldId id="342" r:id="rId15"/>
    <p:sldId id="343" r:id="rId16"/>
    <p:sldId id="345" r:id="rId17"/>
    <p:sldId id="350" r:id="rId18"/>
    <p:sldId id="351" r:id="rId19"/>
    <p:sldId id="352" r:id="rId20"/>
    <p:sldId id="360" r:id="rId21"/>
    <p:sldId id="353" r:id="rId22"/>
    <p:sldId id="268" r:id="rId23"/>
    <p:sldId id="346" r:id="rId24"/>
    <p:sldId id="347" r:id="rId25"/>
    <p:sldId id="348" r:id="rId26"/>
    <p:sldId id="262" r:id="rId27"/>
    <p:sldId id="271" r:id="rId28"/>
    <p:sldId id="273" r:id="rId29"/>
    <p:sldId id="275" r:id="rId30"/>
    <p:sldId id="313" r:id="rId31"/>
    <p:sldId id="274" r:id="rId32"/>
    <p:sldId id="341" r:id="rId33"/>
    <p:sldId id="314" r:id="rId34"/>
    <p:sldId id="315" r:id="rId35"/>
    <p:sldId id="277" r:id="rId36"/>
    <p:sldId id="316" r:id="rId37"/>
    <p:sldId id="278" r:id="rId38"/>
    <p:sldId id="317" r:id="rId39"/>
    <p:sldId id="318" r:id="rId40"/>
    <p:sldId id="363" r:id="rId41"/>
    <p:sldId id="282" r:id="rId42"/>
    <p:sldId id="319" r:id="rId43"/>
    <p:sldId id="283" r:id="rId44"/>
    <p:sldId id="320" r:id="rId45"/>
    <p:sldId id="285" r:id="rId46"/>
    <p:sldId id="287" r:id="rId47"/>
    <p:sldId id="288" r:id="rId48"/>
    <p:sldId id="321" r:id="rId49"/>
    <p:sldId id="289" r:id="rId50"/>
    <p:sldId id="322" r:id="rId51"/>
    <p:sldId id="290" r:id="rId52"/>
    <p:sldId id="291" r:id="rId53"/>
    <p:sldId id="292" r:id="rId54"/>
    <p:sldId id="293" r:id="rId55"/>
    <p:sldId id="323" r:id="rId56"/>
    <p:sldId id="324" r:id="rId57"/>
    <p:sldId id="328" r:id="rId58"/>
    <p:sldId id="326" r:id="rId59"/>
    <p:sldId id="329" r:id="rId60"/>
    <p:sldId id="294" r:id="rId61"/>
    <p:sldId id="325" r:id="rId62"/>
    <p:sldId id="331" r:id="rId63"/>
    <p:sldId id="332" r:id="rId64"/>
    <p:sldId id="333" r:id="rId65"/>
    <p:sldId id="334" r:id="rId66"/>
    <p:sldId id="330" r:id="rId67"/>
    <p:sldId id="327" r:id="rId68"/>
    <p:sldId id="310" r:id="rId69"/>
    <p:sldId id="340" r:id="rId70"/>
  </p:sldIdLst>
  <p:sldSz cx="12192000" cy="6858000"/>
  <p:notesSz cx="6858000" cy="9144000"/>
  <p:embeddedFontLst>
    <p:embeddedFont>
      <p:font typeface="Aptos Black" panose="020B0004020202020204" pitchFamily="34" charset="0"/>
      <p:bold r:id="rId72"/>
      <p:italic r:id="rId73"/>
      <p:boldItalic r:id="rId74"/>
    </p:embeddedFont>
    <p:embeddedFont>
      <p:font typeface="Arial Black" panose="020B0604020202020204" pitchFamily="34" charset="0"/>
      <p:regular r:id="rId75"/>
      <p:bold r:id="rId76"/>
    </p:embeddedFont>
    <p:embeddedFont>
      <p:font typeface="Consolas" panose="020B0609020204030204" pitchFamily="49" charset="0"/>
      <p:regular r:id="rId77"/>
      <p:bold r:id="rId78"/>
      <p:italic r:id="rId79"/>
      <p:boldItalic r:id="rId80"/>
    </p:embeddedFont>
    <p:embeddedFont>
      <p:font typeface="Tahoma" panose="020B0604030504040204" pitchFamily="34" charset="0"/>
      <p:regular r:id="rId81"/>
      <p:bold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5267A1-2865-4121-B662-7334247A08AC}" v="6" dt="2025-02-17T17:13:04.5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17"/>
    <p:restoredTop sz="89932" autoAdjust="0"/>
  </p:normalViewPr>
  <p:slideViewPr>
    <p:cSldViewPr snapToGrid="0">
      <p:cViewPr varScale="1">
        <p:scale>
          <a:sx n="115" d="100"/>
          <a:sy n="115" d="100"/>
        </p:scale>
        <p:origin x="6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4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c88059615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c88059615_0_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12c88059615_0_1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c88059615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2c88059615_0_5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12c88059615_0_5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8856cd2d0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8856cd2d0_0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128856cd2d0_0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c88059615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2c88059615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12c88059615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8856cd2d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28856cd2d0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128856cd2d0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c88059615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2c88059615_0_5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12c88059615_0_5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2c88059615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2c88059615_0_1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2c88059615_0_1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2c88059615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2c88059615_0_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12c88059615_0_1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c88059615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c88059615_0_4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2c88059615_0_4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8856cd2d0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128856cd2d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c88059615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2c88059615_0_4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12c88059615_0_4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25587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c88059615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c88059615_0_2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12c88059615_0_2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75293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2c88059615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2c88059615_0_2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2c88059615_0_2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2c88059615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2c88059615_0_4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12c88059615_0_4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2c88059615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2c88059615_0_2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12c88059615_0_2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c88059615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c88059615_0_2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12c88059615_0_2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98236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2c88059615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2c88059615_0_2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12c88059615_0_2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8856cd2d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8856cd2d0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8856cd2d0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2c88059615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2c88059615_0_3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g12c88059615_0_3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c8805961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c88059615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12c88059615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c8805961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2c88059615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12c88059615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8856cd2d0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8856cd2d0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We’re going to stick to Git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industry standard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widely known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most resources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68" name="Google Shape;168;g128856cd2d0_0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8856cd2d0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8856cd2d0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128856cd2d0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9574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8856cd2d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28856cd2d0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28856cd2d0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8856cd2d0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8856cd2d0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128856cd2d0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 dirty="0"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3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oit.colorado.edu/services/business-services/github-enterprise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zenodo.org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/" TargetMode="External"/><Relationship Id="rId7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ResearchComputing/git_github_in_depth_short_course" TargetMode="External"/><Relationship Id="rId5" Type="http://schemas.openxmlformats.org/officeDocument/2006/relationships/hyperlink" Target="http://www.colorado.edu/crdds/" TargetMode="Externa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-scm.com/book/en/v2/Getting-Started-Installing-Git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ithub.com/en/authentication/keeping-your-account-and-data-secure/managing-your-personal-access-tokens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ithub.com/en/authentication/connecting-to-github-with-ssh/generating-a-new-ssh-key-and-adding-it-to-the-ssh-agent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nl.wikipedia.org/wiki/Bestand:Warning_icon.svg" TargetMode="External"/><Relationship Id="rId7" Type="http://schemas.openxmlformats.org/officeDocument/2006/relationships/hyperlink" Target="https://www.publicdomainpictures.net/view-image.php?image=307514&amp;picture=varovani-znameni-ufo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www.pngall.com/warning-sign-png/download/69418" TargetMode="External"/><Relationship Id="rId4" Type="http://schemas.openxmlformats.org/officeDocument/2006/relationships/image" Target="../media/image20.png"/><Relationship Id="rId9" Type="http://schemas.openxmlformats.org/officeDocument/2006/relationships/hyperlink" Target="https://pixabay.com/en/warning-hazard-sign-icon-bio-145059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nl.wikipedia.org/wiki/Bestand:Warning_icon.svg" TargetMode="External"/><Relationship Id="rId7" Type="http://schemas.openxmlformats.org/officeDocument/2006/relationships/hyperlink" Target="https://www.publicdomainpictures.net/view-image.php?image=307514&amp;picture=varovani-znameni-ufo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www.pngall.com/warning-sign-png/download/69418" TargetMode="External"/><Relationship Id="rId4" Type="http://schemas.openxmlformats.org/officeDocument/2006/relationships/image" Target="../media/image20.png"/><Relationship Id="rId9" Type="http://schemas.openxmlformats.org/officeDocument/2006/relationships/hyperlink" Target="https://pixabay.com/en/warning-hazard-sign-icon-bio-145059/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monaghaa/git-tutoria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tlassian.com/git/tutorials/using-branches/git-merge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crdds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rc-help@colorado.edu" TargetMode="External"/><Relationship Id="rId5" Type="http://schemas.openxmlformats.org/officeDocument/2006/relationships/hyperlink" Target="https://education.github.com/pack" TargetMode="External"/><Relationship Id="rId4" Type="http://schemas.openxmlformats.org/officeDocument/2006/relationships/hyperlink" Target="https://swcarpentry.github.io/git-novice/index.html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hyperlink" Target="https://github.com/ResearchComputing/git_github_in_depth_short_cours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 b="32473"/>
          <a:stretch/>
        </p:blipFill>
        <p:spPr>
          <a:xfrm>
            <a:off x="0" y="0"/>
            <a:ext cx="12192000" cy="46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/>
        </p:nvSpPr>
        <p:spPr>
          <a:xfrm>
            <a:off x="467100" y="5135899"/>
            <a:ext cx="11301300" cy="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>
                <a:latin typeface="Arial Black"/>
                <a:ea typeface="Arial Black"/>
                <a:cs typeface="Arial Black"/>
                <a:sym typeface="Arial Black"/>
              </a:rPr>
              <a:t>Git and GitHub In-depth</a:t>
            </a:r>
            <a:endParaRPr sz="3800" dirty="0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5DE14-71C0-1325-C845-B15D3804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9B74D-BFB5-B7CD-5DDB-6DD7B2674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Git is version control software, created by Linus Torvalds, the same person who created the Linux operating system.</a:t>
            </a:r>
          </a:p>
          <a:p>
            <a:r>
              <a:rPr lang="en-US" dirty="0"/>
              <a:t>Monitor files on your computer and tracks changes made to them over time</a:t>
            </a:r>
          </a:p>
          <a:p>
            <a:r>
              <a:rPr lang="en-US" dirty="0"/>
              <a:t>Uses the command 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25486-4D9F-845F-233B-BFFDBDE88C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57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33522-5325-E9A8-FD57-6E5F98A3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Why is it called “Git”?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A88AF4-4362-DCF2-FB3C-3147486BE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4818133" cy="4163129"/>
          </a:xfrm>
        </p:spPr>
        <p:txBody>
          <a:bodyPr/>
          <a:lstStyle/>
          <a:p>
            <a:pPr algn="l"/>
            <a:r>
              <a:rPr lang="en-US" sz="2800" dirty="0"/>
              <a:t>Linus Torvalds: </a:t>
            </a:r>
            <a:r>
              <a:rPr lang="en-US" sz="2800" b="0" i="0" dirty="0">
                <a:solidFill>
                  <a:srgbClr val="000000"/>
                </a:solidFill>
                <a:effectLst/>
              </a:rPr>
              <a:t>"I'm an egotistical bastard, and I name all my projects after myself. First 'Linux', now 'Git’”.</a:t>
            </a:r>
          </a:p>
          <a:p>
            <a:pPr algn="l"/>
            <a:r>
              <a:rPr lang="en-US" sz="2800" dirty="0">
                <a:solidFill>
                  <a:srgbClr val="000000"/>
                </a:solidFill>
              </a:rPr>
              <a:t>Git: “A silly, incompetent, stupid or annoying person (usually a man).” (</a:t>
            </a:r>
            <a:r>
              <a:rPr lang="en-US" sz="2800" dirty="0" err="1">
                <a:solidFill>
                  <a:srgbClr val="000000"/>
                </a:solidFill>
              </a:rPr>
              <a:t>Wikitionary</a:t>
            </a:r>
            <a:r>
              <a:rPr lang="en-US" sz="2800" dirty="0">
                <a:solidFill>
                  <a:srgbClr val="000000"/>
                </a:solidFill>
              </a:rPr>
              <a:t>)</a:t>
            </a:r>
            <a:endParaRPr lang="en-US" sz="2800" b="0" i="0" dirty="0">
              <a:solidFill>
                <a:srgbClr val="000000"/>
              </a:solidFill>
              <a:effectLst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80E627-9991-8F2D-1CBE-151F0AD72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421" y="1687037"/>
            <a:ext cx="5785210" cy="415745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A16FE-8F47-E72C-3E33-D4CAE964D2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540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C1165-99C0-9CB8-CE51-87C98C388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What is GitHub?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E363F-F2B2-E595-F5C8-AE9C50939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47568"/>
            <a:ext cx="10515600" cy="4163129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GitHub is a Microsoft subsidiary that offers cloud hosting for Git repositories</a:t>
            </a:r>
          </a:p>
          <a:p>
            <a:r>
              <a:rPr lang="en-US" dirty="0">
                <a:solidFill>
                  <a:srgbClr val="000000"/>
                </a:solidFill>
              </a:rPr>
              <a:t>Provides a GUI (Graphical User Interface) for Git</a:t>
            </a:r>
          </a:p>
          <a:p>
            <a:pPr lvl="1"/>
            <a:r>
              <a:rPr lang="en-US" sz="2600" dirty="0"/>
              <a:t>Most (but not all) features are available in the GitHub Desktop client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</a:rPr>
              <a:t>Allows for easy collaboration and sharing</a:t>
            </a:r>
          </a:p>
          <a:p>
            <a:pPr lvl="1"/>
            <a:r>
              <a:rPr lang="en-US" sz="2600" dirty="0"/>
              <a:t>Issue queues for bugs and features, pull requests, and more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</a:rPr>
              <a:t>GitHub basic is free (up to 5GB of storage)</a:t>
            </a:r>
          </a:p>
          <a:p>
            <a:pPr lvl="1"/>
            <a:r>
              <a:rPr lang="en-US" sz="2600" dirty="0"/>
              <a:t>Hosts both open and private repositories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</a:rPr>
              <a:t>GitHub Enterprise (free for CU affiliates)</a:t>
            </a:r>
          </a:p>
          <a:p>
            <a:pPr lvl="1"/>
            <a:r>
              <a:rPr lang="en-US" sz="2600" dirty="0"/>
              <a:t>Includes cloud-based development environments</a:t>
            </a:r>
          </a:p>
          <a:p>
            <a:pPr lvl="1"/>
            <a:r>
              <a:rPr lang="en-US" sz="2600" dirty="0">
                <a:hlinkClick r:id="rId2"/>
              </a:rPr>
              <a:t>https://oit.colorado.edu/services/business-services/github-enterprise</a:t>
            </a:r>
            <a:r>
              <a:rPr lang="en-US" sz="2600" dirty="0"/>
              <a:t>   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BAF8EF-1419-3BCF-B68A-49B42053A6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163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7304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Alternatives to…</a:t>
            </a:r>
            <a:endParaRPr dirty="0"/>
          </a:p>
        </p:txBody>
      </p:sp>
      <p:sp>
        <p:nvSpPr>
          <p:cNvPr id="171" name="Google Shape;171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Git (version control)</a:t>
            </a:r>
          </a:p>
          <a:p>
            <a:pPr lvl="1">
              <a:spcBef>
                <a:spcPts val="1000"/>
              </a:spcBef>
              <a:buSzPct val="100000"/>
            </a:pPr>
            <a:r>
              <a:rPr lang="en-US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Apache </a:t>
            </a:r>
            <a:r>
              <a:rPr lang="en-US" dirty="0"/>
              <a:t>Subversion (SVN)</a:t>
            </a:r>
          </a:p>
          <a:p>
            <a:pPr lvl="1">
              <a:spcBef>
                <a:spcPts val="1000"/>
              </a:spcBef>
              <a:buSzPct val="100000"/>
            </a:pPr>
            <a:r>
              <a:rPr lang="en-US" dirty="0"/>
              <a:t>Mercurial SCM</a:t>
            </a:r>
          </a:p>
          <a:p>
            <a:pPr lvl="1">
              <a:spcBef>
                <a:spcPts val="1000"/>
              </a:spcBef>
              <a:buSzPct val="100000"/>
            </a:pPr>
            <a:r>
              <a:rPr lang="en-US" dirty="0"/>
              <a:t>CVS (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Concurrent Versions System)</a:t>
            </a: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GitHub (hosting)</a:t>
            </a:r>
          </a:p>
          <a:p>
            <a:pPr lvl="1">
              <a:spcBef>
                <a:spcPts val="1000"/>
              </a:spcBef>
              <a:buSzPct val="100000"/>
            </a:pPr>
            <a:r>
              <a:rPr lang="en-US" dirty="0"/>
              <a:t>GitLab</a:t>
            </a:r>
          </a:p>
          <a:p>
            <a:pPr lvl="1">
              <a:spcBef>
                <a:spcPts val="1000"/>
              </a:spcBef>
              <a:buSzPct val="100000"/>
            </a:pPr>
            <a:r>
              <a:rPr lang="en-US" dirty="0" err="1"/>
              <a:t>BitBucket</a:t>
            </a:r>
            <a:endParaRPr lang="en-US" dirty="0"/>
          </a:p>
          <a:p>
            <a:pPr lvl="1">
              <a:spcBef>
                <a:spcPts val="1000"/>
              </a:spcBef>
              <a:buSzPct val="100000"/>
            </a:pPr>
            <a:r>
              <a:rPr lang="en-US" dirty="0" err="1"/>
              <a:t>SourceForge</a:t>
            </a:r>
            <a:endParaRPr lang="en-US" dirty="0"/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2196" y="2005567"/>
            <a:ext cx="1597985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83874" y="3161171"/>
            <a:ext cx="1597984" cy="2001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4075" y="3754295"/>
            <a:ext cx="1319870" cy="12290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A1E908-9EC2-0FB2-F663-C5A420EC0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92AAE-08A5-510D-71BF-95A20A713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not to use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E2235D-2E91-993F-DC40-1CA81DDB4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90688"/>
            <a:ext cx="10731759" cy="3750111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+mn-lt"/>
              </a:rPr>
              <a:t>When you are looking for long-term preservation</a:t>
            </a:r>
          </a:p>
          <a:p>
            <a:pPr lvl="1"/>
            <a:r>
              <a:rPr lang="en-US" sz="2200" dirty="0">
                <a:latin typeface="+mn-lt"/>
              </a:rPr>
              <a:t>There’s no guarantee Microsoft will keep GitHub around forever</a:t>
            </a:r>
          </a:p>
          <a:p>
            <a:pPr lvl="1"/>
            <a:r>
              <a:rPr lang="en-US" sz="2200" dirty="0">
                <a:latin typeface="+mn-lt"/>
              </a:rPr>
              <a:t>Lots of source-code-hosting platforms no longer exist</a:t>
            </a:r>
          </a:p>
          <a:p>
            <a:pPr lvl="1"/>
            <a:r>
              <a:rPr lang="en-US" sz="2200" dirty="0">
                <a:latin typeface="+mn-lt"/>
              </a:rPr>
              <a:t>Thousands of URLs in research articles no longer work as they point to code hosted by defunct services</a:t>
            </a:r>
          </a:p>
          <a:p>
            <a:r>
              <a:rPr lang="en-US" sz="2200" dirty="0">
                <a:latin typeface="+mn-lt"/>
              </a:rPr>
              <a:t>When you want your code to be cited</a:t>
            </a:r>
          </a:p>
          <a:p>
            <a:pPr lvl="1"/>
            <a:r>
              <a:rPr lang="en-US" sz="2200" b="0" i="0" u="none" strike="noStrike" baseline="0" dirty="0">
                <a:latin typeface="+mn-lt"/>
                <a:hlinkClick r:id="rId2"/>
              </a:rPr>
              <a:t>Zenodo</a:t>
            </a:r>
            <a:r>
              <a:rPr lang="en-US" sz="2200" b="0" i="0" u="none" strike="noStrike" baseline="0" dirty="0">
                <a:latin typeface="+mn-lt"/>
              </a:rPr>
              <a:t> is an Open Access repository that can be linked to GitHub</a:t>
            </a:r>
          </a:p>
          <a:p>
            <a:pPr lvl="1"/>
            <a:r>
              <a:rPr lang="en-US" sz="2200" b="0" i="0" u="none" strike="noStrike" baseline="0" dirty="0">
                <a:latin typeface="+mn-lt"/>
              </a:rPr>
              <a:t>Allows you to archive a specific release of public GitHub projects</a:t>
            </a:r>
          </a:p>
          <a:p>
            <a:pPr lvl="1"/>
            <a:r>
              <a:rPr lang="en-US" sz="2200" dirty="0">
                <a:latin typeface="+mn-lt"/>
              </a:rPr>
              <a:t>Creates a DOI for the archive that you can use in citations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0D14B-F114-FA17-9A9F-AE52C44743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606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58B96-0760-4DB6-63B4-BDD392CE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EFCCF-BBE0-5752-6A18-E9C56CEAA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D2AC3-4F95-5BE4-8593-A5B03F319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37" y="0"/>
            <a:ext cx="11479526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D70946-B850-9733-E6A5-7024FBDE3C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696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58B96-0760-4DB6-63B4-BDD392CE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EFCCF-BBE0-5752-6A18-E9C56CEAA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D2AC3-4F95-5BE4-8593-A5B03F319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37" y="0"/>
            <a:ext cx="11479526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081410-5AE7-E5F1-2D09-F8765B741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712" y="428625"/>
            <a:ext cx="4600575" cy="60007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CAB05-EC2B-9435-05D7-D693657480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587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E0C95-F8D9-74AA-1509-26E7325EB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interact with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33988-0FF4-7A7B-7929-97B5408040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website</a:t>
            </a:r>
          </a:p>
          <a:p>
            <a:r>
              <a:rPr lang="en-US" dirty="0"/>
              <a:t>GitHub Desktop</a:t>
            </a:r>
          </a:p>
          <a:p>
            <a:r>
              <a:rPr lang="en-US" dirty="0"/>
              <a:t>Using Git and the command 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BCB53-2AA4-59A9-BFC3-A8798D0D16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70770-EFA3-3490-534A-47DAE379C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5C33B-CD3E-5021-3A76-99775E742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3787066" cy="4163129"/>
          </a:xfrm>
        </p:spPr>
        <p:txBody>
          <a:bodyPr/>
          <a:lstStyle/>
          <a:p>
            <a:r>
              <a:rPr lang="en-US" dirty="0"/>
              <a:t>Create and manage projects</a:t>
            </a:r>
          </a:p>
          <a:p>
            <a:r>
              <a:rPr lang="en-US" dirty="0"/>
              <a:t>Upload and download files</a:t>
            </a:r>
          </a:p>
          <a:p>
            <a:r>
              <a:rPr lang="en-US" dirty="0"/>
              <a:t>Write documentation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51B321-3F8A-3CCA-4DFB-AC93702B5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489" y="143976"/>
            <a:ext cx="6341616" cy="39964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3BEA3E-4D5E-5105-E9E8-D12956302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225" y="3063198"/>
            <a:ext cx="6039775" cy="379480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92DD0A-B572-B87D-6274-36C942FAD3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47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FFBB1-5D61-FA84-7D65-93E724F44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Desktop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8561F-E616-4AE1-D448-417035292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3804821" cy="416312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Create, clone, and fork projects</a:t>
            </a:r>
          </a:p>
          <a:p>
            <a:r>
              <a:rPr lang="en-US" dirty="0"/>
              <a:t>Commit changes and submit contributions</a:t>
            </a:r>
          </a:p>
          <a:p>
            <a:r>
              <a:rPr lang="en-US" dirty="0"/>
              <a:t>Many people who use Git frequently prefer to use the command line</a:t>
            </a:r>
          </a:p>
          <a:p>
            <a:r>
              <a:rPr lang="en-US" dirty="0"/>
              <a:t>Other graphical Git interfaces exist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B947C7-FB2D-C235-9049-E53E3C70B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056" y="1690688"/>
            <a:ext cx="7296944" cy="50323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A8C5B-CD62-5802-E3C6-3F68CFB90A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19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dirty="0"/>
              <a:t>Working with Git and GitHub</a:t>
            </a: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270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Mohal Khandelwal &amp; Andrew Monaghan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Research Computing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20479B-9B51-16E7-8F84-D1DB2C557DE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172200" y="1825625"/>
            <a:ext cx="5181600" cy="2708529"/>
          </a:xfrm>
        </p:spPr>
        <p:txBody>
          <a:bodyPr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Matthew Murray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Center for Research Data &amp; Digital Scholarship (University Libraries)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dirty="0">
                <a:hlinkClick r:id="rId5"/>
              </a:rPr>
              <a:t>colorado.edu/</a:t>
            </a:r>
            <a:r>
              <a:rPr lang="en-US" sz="2500" dirty="0" err="1">
                <a:hlinkClick r:id="rId5"/>
              </a:rPr>
              <a:t>crdds</a:t>
            </a:r>
            <a:r>
              <a:rPr lang="en-US" sz="2500" dirty="0">
                <a:hlinkClick r:id="rId5"/>
              </a:rPr>
              <a:t>/</a:t>
            </a:r>
            <a:r>
              <a:rPr lang="en-US" sz="2500" dirty="0"/>
              <a:t> </a:t>
            </a:r>
            <a:endParaRPr lang="en-US"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crdds@colorado.edu</a:t>
            </a:r>
            <a:endParaRPr lang="en-US" sz="2500" dirty="0"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487193-B08D-BE3A-E97B-DCCB7144840F}"/>
              </a:ext>
            </a:extLst>
          </p:cNvPr>
          <p:cNvSpPr txBox="1"/>
          <p:nvPr/>
        </p:nvSpPr>
        <p:spPr>
          <a:xfrm>
            <a:off x="838199" y="4780622"/>
            <a:ext cx="1078005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Slides: </a:t>
            </a:r>
            <a:r>
              <a:rPr lang="en-US" sz="2500" dirty="0">
                <a:hlinkClick r:id="rId6"/>
              </a:rPr>
              <a:t>https://github.com/ResearchComputing/git_github_in_depth_short_course</a:t>
            </a:r>
            <a:r>
              <a:rPr lang="en-US" sz="2500" dirty="0"/>
              <a:t>  </a:t>
            </a:r>
          </a:p>
          <a:p>
            <a:r>
              <a:rPr lang="en-US" sz="2500" dirty="0"/>
              <a:t>Survey: </a:t>
            </a:r>
            <a:r>
              <a:rPr lang="en-US" sz="2500" dirty="0">
                <a:hlinkClick r:id="rId7"/>
              </a:rPr>
              <a:t>http://tinyurl.com/curc-survey18</a:t>
            </a:r>
            <a:endParaRPr lang="en-US" sz="25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F5495-BE42-B843-857E-2F27EE09E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careful where you put your GitHub directory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E71AA-5460-8C6F-1F88-B7E81C975A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437996"/>
            <a:ext cx="10515600" cy="1550758"/>
          </a:xfrm>
        </p:spPr>
        <p:txBody>
          <a:bodyPr/>
          <a:lstStyle/>
          <a:p>
            <a:r>
              <a:rPr lang="en-US" dirty="0"/>
              <a:t>Microsoft OneDrive uploads a lot of stuff to the cloud, which you don’t always want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4A9C04-4C76-9D68-F1F9-151C73CFF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274730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FCE6F-84D8-7CD3-02DD-B032294EC1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206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838200" y="237586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Started with Git 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ED6DEF-93C0-26C1-60C1-8B9E3D1733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253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Started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DAFAE9-3C1D-523B-54C0-E2DD76AEF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7080" y="1833043"/>
            <a:ext cx="10515600" cy="393783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GitHub account set up.</a:t>
            </a:r>
          </a:p>
          <a:p>
            <a:pPr lvl="1"/>
            <a:r>
              <a:rPr lang="en-US" dirty="0"/>
              <a:t>If you don't have one, sign up at </a:t>
            </a:r>
            <a:r>
              <a:rPr lang="en-US" dirty="0">
                <a:hlinkClick r:id="rId3"/>
              </a:rPr>
              <a:t>GitHub.com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Many systems have Git installed; however, you may need to download it on your local machine: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See </a:t>
            </a:r>
            <a:r>
              <a:rPr lang="en-US" dirty="0">
                <a:hlinkClick r:id="rId4"/>
              </a:rPr>
              <a:t>https://git-scm.com/book/en/v2/Getting-Started-Installing-Git</a:t>
            </a:r>
            <a:r>
              <a:rPr lang="en-US" dirty="0"/>
              <a:t> for more information on installing Git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To check if Git is installed, run: </a:t>
            </a:r>
          </a:p>
          <a:p>
            <a:pPr marL="571500" lvl="1" indent="0">
              <a:spcAft>
                <a:spcPts val="1200"/>
              </a:spcAft>
              <a:buNone/>
            </a:pPr>
            <a:r>
              <a:rPr lang="en-US" dirty="0"/>
              <a:t> 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–version</a:t>
            </a:r>
          </a:p>
          <a:p>
            <a:pPr marL="571500" lvl="1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lvl="1">
              <a:spcAft>
                <a:spcPts val="1200"/>
              </a:spcAft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ECA3A2-DC6A-0F60-344A-97033F9E4C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994B-F105-2D2C-2574-365AA3C39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Git to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A07511-5822-C7EC-4F18-1EB130CD5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51963"/>
            <a:ext cx="10515600" cy="4436791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800"/>
              </a:spcBef>
              <a:spcAft>
                <a:spcPts val="1200"/>
              </a:spcAft>
            </a:pPr>
            <a:r>
              <a:rPr lang="en-US" dirty="0"/>
              <a:t>Once downloaded, we can then configure Git with our GitHub username and email via the command line. This allows us to interact with our GitHub more easily. </a:t>
            </a:r>
          </a:p>
          <a:p>
            <a:pPr lvl="1">
              <a:spcBef>
                <a:spcPts val="800"/>
              </a:spcBef>
              <a:spcAft>
                <a:spcPts val="1200"/>
              </a:spcAft>
              <a:buSzPct val="100000"/>
            </a:pPr>
            <a:r>
              <a:rPr lang="en-US" dirty="0"/>
              <a:t>First, set your username. For example, if my GitHub username is </a:t>
            </a:r>
            <a:r>
              <a:rPr lang="en-US" u="sng" dirty="0" err="1"/>
              <a:t>gh</a:t>
            </a:r>
            <a:r>
              <a:rPr lang="en-US" u="sng" dirty="0"/>
              <a:t>-user</a:t>
            </a:r>
            <a:r>
              <a:rPr lang="en-US" dirty="0"/>
              <a:t>, then I would do the following:</a:t>
            </a:r>
          </a:p>
          <a:p>
            <a:pPr marL="571500" lvl="1" indent="0">
              <a:spcBef>
                <a:spcPts val="800"/>
              </a:spcBef>
              <a:spcAft>
                <a:spcPts val="1200"/>
              </a:spcAft>
              <a:buSzPts val="2100"/>
              <a:buNone/>
            </a:pPr>
            <a:r>
              <a:rPr lang="en-US" dirty="0"/>
              <a:t>     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config --global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user.name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“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gh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-user”</a:t>
            </a:r>
            <a:endParaRPr lang="en-US" dirty="0"/>
          </a:p>
          <a:p>
            <a:pPr lvl="1">
              <a:spcBef>
                <a:spcPts val="800"/>
              </a:spcBef>
              <a:spcAft>
                <a:spcPts val="1200"/>
              </a:spcAft>
              <a:buSzPct val="100000"/>
            </a:pPr>
            <a:r>
              <a:rPr lang="en-US" dirty="0"/>
              <a:t>Now, set your email. For example, if my email for GitHub is </a:t>
            </a:r>
            <a:r>
              <a:rPr lang="en-US" u="sng" dirty="0" err="1"/>
              <a:t>gh-user@gmail.com</a:t>
            </a:r>
            <a:r>
              <a:rPr lang="en-US" dirty="0"/>
              <a:t>, then I would do the following:</a:t>
            </a:r>
          </a:p>
          <a:p>
            <a:pPr marL="571500" lvl="1" indent="0">
              <a:spcBef>
                <a:spcPts val="800"/>
              </a:spcBef>
              <a:spcAft>
                <a:spcPts val="1200"/>
              </a:spcAft>
              <a:buSzPts val="2100"/>
              <a:buNone/>
            </a:pPr>
            <a:r>
              <a:rPr lang="en-US" dirty="0"/>
              <a:t>     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config --global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user.</a:t>
            </a:r>
            <a:r>
              <a:rPr lang="en-US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email</a:t>
            </a: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“</a:t>
            </a:r>
            <a:r>
              <a:rPr lang="en-US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gh-user@gmail.com</a:t>
            </a: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”</a:t>
            </a:r>
            <a:endParaRPr lang="en-US" dirty="0"/>
          </a:p>
          <a:p>
            <a:pPr>
              <a:spcBef>
                <a:spcPts val="800"/>
              </a:spcBef>
              <a:spcAft>
                <a:spcPts val="1200"/>
              </a:spcAft>
            </a:pPr>
            <a:r>
              <a:rPr lang="en-US" sz="2800" dirty="0"/>
              <a:t>Confirm Git has been configured (should show your entered info)</a:t>
            </a:r>
          </a:p>
          <a:p>
            <a:pPr marL="114300" indent="0">
              <a:spcBef>
                <a:spcPts val="800"/>
              </a:spcBef>
              <a:spcAft>
                <a:spcPts val="1200"/>
              </a:spcAft>
              <a:buSzPts val="2100"/>
              <a:buNone/>
            </a:pPr>
            <a:r>
              <a:rPr lang="en-US" sz="2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git config --list</a:t>
            </a:r>
          </a:p>
          <a:p>
            <a:pPr marL="114300" indent="0">
              <a:spcBef>
                <a:spcPts val="800"/>
              </a:spcBef>
              <a:buSzPts val="2100"/>
              <a:buNone/>
            </a:pPr>
            <a:endParaRPr lang="en-US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spcBef>
                <a:spcPts val="800"/>
              </a:spcBef>
              <a:buSzPts val="2100"/>
              <a:buNone/>
            </a:pPr>
            <a:endParaRPr lang="en-US" sz="2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F9BF6-EAAC-8F43-49BD-876BCCE2FB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11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EC6EA-73C4-4854-E18C-129BC25BC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Access Token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F02F1-88F9-638D-0AD6-84404120C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90688"/>
            <a:ext cx="10515600" cy="4391330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1200"/>
              </a:spcAft>
            </a:pPr>
            <a:r>
              <a:rPr lang="en-US" sz="3300" dirty="0"/>
              <a:t>Allows you to verify your identity with GitHub</a:t>
            </a:r>
          </a:p>
          <a:p>
            <a:pPr lvl="1">
              <a:spcAft>
                <a:spcPts val="1200"/>
              </a:spcAft>
            </a:pPr>
            <a:r>
              <a:rPr lang="en-US" sz="2900" dirty="0"/>
              <a:t>For more information, see  </a:t>
            </a:r>
            <a:r>
              <a:rPr lang="en-US" sz="2900" dirty="0">
                <a:hlinkClick r:id="rId2"/>
              </a:rPr>
              <a:t>https://docs.github.com/en/authentication/keeping-your-account-and-data-secure/managing-your-personal-access-tokens</a:t>
            </a:r>
            <a:r>
              <a:rPr lang="en-US" sz="2900" dirty="0"/>
              <a:t> </a:t>
            </a:r>
          </a:p>
          <a:p>
            <a:pPr>
              <a:spcAft>
                <a:spcPts val="1200"/>
              </a:spcAft>
            </a:pPr>
            <a:r>
              <a:rPr lang="en-US" sz="3400" dirty="0"/>
              <a:t>Downside is that you need to enter your username and then the Personal Access Token as your password for events such as:</a:t>
            </a:r>
          </a:p>
          <a:p>
            <a:pPr lvl="1">
              <a:spcAft>
                <a:spcPts val="1200"/>
              </a:spcAft>
            </a:pPr>
            <a:r>
              <a:rPr lang="en-US" sz="3100" dirty="0"/>
              <a:t>Any interaction with a private repo</a:t>
            </a:r>
          </a:p>
          <a:p>
            <a:pPr lvl="1">
              <a:spcAft>
                <a:spcPts val="1200"/>
              </a:spcAft>
            </a:pPr>
            <a:r>
              <a:rPr lang="en-US" sz="3100" dirty="0"/>
              <a:t>Pushing to a public repo</a:t>
            </a:r>
          </a:p>
          <a:p>
            <a:pPr>
              <a:spcAft>
                <a:spcPts val="1200"/>
              </a:spcAft>
            </a:pPr>
            <a:r>
              <a:rPr lang="en-US" sz="3400" dirty="0"/>
              <a:t>There are ways to store your username and token, but these require third-party software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B48ED-4D89-EAA8-07F2-47C9145B92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236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F35D8-2169-01D1-C7BE-46BA57033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 Keys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C6D85-E362-4CDB-D7A9-0724D02EAF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Alternative way to verify your identity with GitHub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For more information see: </a:t>
            </a:r>
            <a:r>
              <a:rPr lang="en-US" dirty="0">
                <a:hlinkClick r:id="rId2"/>
              </a:rPr>
              <a:t>https://docs.github.com/en/authentication/connecting-to-github-with-ssh/generating-a-new-ssh-key-and-adding-it-to-the-ssh-agent</a:t>
            </a:r>
            <a:r>
              <a:rPr lang="en-US" dirty="0"/>
              <a:t> </a:t>
            </a:r>
          </a:p>
          <a:p>
            <a:pPr lvl="1">
              <a:spcAft>
                <a:spcPts val="1200"/>
              </a:spcAft>
            </a:pPr>
            <a:r>
              <a:rPr lang="en-US" sz="2600" dirty="0"/>
              <a:t>Be sure to select the proper Operating System when using the link</a:t>
            </a:r>
          </a:p>
          <a:p>
            <a:pPr>
              <a:spcAft>
                <a:spcPts val="1200"/>
              </a:spcAft>
            </a:pPr>
            <a:r>
              <a:rPr lang="en-US" dirty="0"/>
              <a:t>Setup is more involved, but makes it so that you never have to enter your username and token when interacting with a private repo or pushing to a public repo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70E4C-D0DD-C98E-8028-2B819CE86D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513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838200" y="2364707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Started with Git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(local)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6A97A3-F80D-E9C6-2C44-601D33DD03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Hands on tutorial</a:t>
            </a:r>
            <a:endParaRPr/>
          </a:p>
        </p:txBody>
      </p:sp>
      <p:sp>
        <p:nvSpPr>
          <p:cNvPr id="214" name="Google Shape;214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u="sng" dirty="0"/>
              <a:t>Goal: </a:t>
            </a:r>
            <a:r>
              <a:rPr lang="en-US" dirty="0"/>
              <a:t>Create a simple project that contains a markdown file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lang="en-US" sz="2200" dirty="0"/>
          </a:p>
          <a:p>
            <a:pPr marL="114300" indent="0">
              <a:buSzPts val="1800"/>
              <a:buNone/>
            </a:pPr>
            <a:r>
              <a:rPr lang="en-US" dirty="0"/>
              <a:t>First let’s create a new directory for our project: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mkdir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git_work</a:t>
            </a:r>
            <a:endParaRPr lang="en-US"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cd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git_work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mkdir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git-tutorial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cd git-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tutotial</a:t>
            </a:r>
            <a:endParaRPr lang="en-US"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sz="22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56F510-B74E-2CC3-ED14-B17AF1158E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Repository (Repo)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ED2A6-C8A9-F545-6BE4-15193587A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880599"/>
          </a:xfrm>
        </p:spPr>
        <p:txBody>
          <a:bodyPr>
            <a:normAutofit/>
          </a:bodyPr>
          <a:lstStyle/>
          <a:p>
            <a:r>
              <a:rPr lang="en-US" dirty="0"/>
              <a:t>A Git repository tracks and saves the history of all changes made.</a:t>
            </a:r>
          </a:p>
          <a:p>
            <a:pPr lvl="1"/>
            <a:r>
              <a:rPr lang="en-US" dirty="0"/>
              <a:t>All this information is stored in “.git”, which is the repository folder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We can make a directory (folder) a Git repo using “git </a:t>
            </a:r>
            <a:r>
              <a:rPr lang="en-US" dirty="0" err="1"/>
              <a:t>init</a:t>
            </a:r>
            <a:r>
              <a:rPr lang="en-US" dirty="0"/>
              <a:t>”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5F435F-008F-0124-15D7-EF87DB347E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Init</a:t>
            </a:r>
            <a:endParaRPr dirty="0"/>
          </a:p>
        </p:txBody>
      </p:sp>
      <p:sp>
        <p:nvSpPr>
          <p:cNvPr id="242" name="Google Shape;242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5349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r>
              <a:rPr lang="en-US" dirty="0"/>
              <a:t>In your “git-tutorial” directory run </a:t>
            </a:r>
            <a:endParaRPr lang="en-US" dirty="0"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$ git </a:t>
            </a: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init</a:t>
            </a: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000" dirty="0"/>
          </a:p>
          <a:p>
            <a:r>
              <a:rPr lang="en-US" dirty="0"/>
              <a:t>Git creates the "hidden" directory called “.git”</a:t>
            </a:r>
          </a:p>
          <a:p>
            <a:pPr marL="9144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ls –la</a:t>
            </a:r>
          </a:p>
          <a:p>
            <a:pPr marL="9144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lang="en-US" sz="1000" dirty="0"/>
          </a:p>
          <a:p>
            <a:r>
              <a:rPr lang="en-US" dirty="0"/>
              <a:t>Your directory is now a repo!</a:t>
            </a:r>
          </a:p>
          <a:p>
            <a:pPr lvl="1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onsolas"/>
                <a:cs typeface="Consolas"/>
                <a:sym typeface="Consolas"/>
              </a:rPr>
              <a:t>Git is now ready to to be used </a:t>
            </a:r>
          </a:p>
          <a:p>
            <a:pPr lvl="1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US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Allows us to tell Git what items to watch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Consolas"/>
              <a:cs typeface="Consolas"/>
              <a:sym typeface="Consola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616AC8-A8D7-6C53-9E2B-C03A6B3BBC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865BE-1B10-07C8-1780-09171E22B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766"/>
            <a:ext cx="10515600" cy="1325563"/>
          </a:xfrm>
        </p:spPr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C2060-5220-B6A2-137A-7789415CCF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64216"/>
            <a:ext cx="10515600" cy="2680696"/>
          </a:xfrm>
        </p:spPr>
        <p:txBody>
          <a:bodyPr/>
          <a:lstStyle/>
          <a:p>
            <a:r>
              <a:rPr lang="en-US" dirty="0"/>
              <a:t>Convince you that basic Git/GitHub fluency is:</a:t>
            </a:r>
          </a:p>
          <a:p>
            <a:pPr lvl="1"/>
            <a:r>
              <a:rPr lang="en-US" dirty="0"/>
              <a:t>Easy</a:t>
            </a:r>
          </a:p>
          <a:p>
            <a:pPr lvl="1"/>
            <a:r>
              <a:rPr lang="en-US" dirty="0"/>
              <a:t>Practical</a:t>
            </a:r>
          </a:p>
          <a:p>
            <a:pPr lvl="1"/>
            <a:r>
              <a:rPr lang="en-US" dirty="0"/>
              <a:t>An extremely important tool in your tool belt!</a:t>
            </a:r>
          </a:p>
          <a:p>
            <a:endParaRPr lang="en-US" dirty="0"/>
          </a:p>
        </p:txBody>
      </p:sp>
      <p:pic>
        <p:nvPicPr>
          <p:cNvPr id="4" name="Google Shape;114;p16">
            <a:extLst>
              <a:ext uri="{FF2B5EF4-FFF2-40B4-BE49-F238E27FC236}">
                <a16:creationId xmlns:a16="http://schemas.microsoft.com/office/drawing/2014/main" id="{216C1006-D1AD-600E-6F9D-3FF19F88854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15711" y="1415416"/>
            <a:ext cx="1419275" cy="1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15;p16">
            <a:extLst>
              <a:ext uri="{FF2B5EF4-FFF2-40B4-BE49-F238E27FC236}">
                <a16:creationId xmlns:a16="http://schemas.microsoft.com/office/drawing/2014/main" id="{759EB80E-6E6A-2CE7-95F4-5630EB34BE0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9293" y="3688565"/>
            <a:ext cx="1657475" cy="1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930082C-D2E0-6EA1-3134-2C1C5CE9E8DF}"/>
              </a:ext>
            </a:extLst>
          </p:cNvPr>
          <p:cNvSpPr txBox="1">
            <a:spLocks/>
          </p:cNvSpPr>
          <p:nvPr/>
        </p:nvSpPr>
        <p:spPr>
          <a:xfrm>
            <a:off x="838200" y="2874035"/>
            <a:ext cx="10515600" cy="992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Learning Goals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54FB751-6FD8-F683-843C-4A8C959E4C54}"/>
              </a:ext>
            </a:extLst>
          </p:cNvPr>
          <p:cNvSpPr txBox="1">
            <a:spLocks/>
          </p:cNvSpPr>
          <p:nvPr/>
        </p:nvSpPr>
        <p:spPr>
          <a:xfrm>
            <a:off x="838200" y="3504002"/>
            <a:ext cx="10515600" cy="2680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Know the differences between Git and GitHub</a:t>
            </a:r>
          </a:p>
          <a:p>
            <a:r>
              <a:rPr lang="en-US" dirty="0"/>
              <a:t>Understand the basics of version control</a:t>
            </a:r>
          </a:p>
          <a:p>
            <a:r>
              <a:rPr lang="en-US" dirty="0"/>
              <a:t>Learn basic Git and GitHub fluency</a:t>
            </a:r>
          </a:p>
          <a:p>
            <a:pPr lvl="1"/>
            <a:r>
              <a:rPr lang="en-US" dirty="0"/>
              <a:t>Creating a repo, add, commit, pull, clone, push </a:t>
            </a:r>
          </a:p>
          <a:p>
            <a:r>
              <a:rPr lang="en-US" dirty="0"/>
              <a:t>Collaboration in GitHub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32B6CA-4DE6-F784-3BD7-3902B491D5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2361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500CB-FE3E-72DB-8799-AE076A7A6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main branch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A5BA8-55F0-C0A3-C04C-CB1867689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1394" y="1593909"/>
            <a:ext cx="10892406" cy="4672668"/>
          </a:xfrm>
        </p:spPr>
        <p:txBody>
          <a:bodyPr>
            <a:normAutofit/>
          </a:bodyPr>
          <a:lstStyle/>
          <a:p>
            <a:pPr marL="114300" indent="0">
              <a:lnSpc>
                <a:spcPct val="100000"/>
              </a:lnSpc>
              <a:buNone/>
            </a:pPr>
            <a:r>
              <a:rPr lang="en-US" sz="3000" dirty="0"/>
              <a:t>Now that we have a repo, we can create branches. Branches are a version of the repository. 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It is customary to name the primary branch “main”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This can be done as follows (after an </a:t>
            </a:r>
            <a:r>
              <a:rPr lang="en-US" sz="3000" dirty="0" err="1"/>
              <a:t>init</a:t>
            </a:r>
            <a:r>
              <a:rPr lang="en-US" sz="3000" dirty="0"/>
              <a:t>)</a:t>
            </a:r>
          </a:p>
          <a:p>
            <a:pPr marL="889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200"/>
              <a:buNone/>
            </a:pPr>
            <a:r>
              <a:rPr lang="en-US" sz="2800" dirty="0"/>
              <a:t>    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checkout –b main </a:t>
            </a:r>
          </a:p>
          <a:p>
            <a:pPr>
              <a:lnSpc>
                <a:spcPct val="100000"/>
              </a:lnSpc>
            </a:pPr>
            <a:r>
              <a:rPr lang="en-US" sz="3000" dirty="0">
                <a:sym typeface="Consolas"/>
              </a:rPr>
              <a:t>You can switch between branches</a:t>
            </a:r>
          </a:p>
          <a:p>
            <a:pPr marL="889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200"/>
              <a:buNone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onsolas"/>
                <a:cs typeface="Consolas"/>
                <a:sym typeface="Consolas"/>
              </a:rPr>
              <a:t>    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checkout &lt;branch-name&gt;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Consolas"/>
              <a:cs typeface="Consolas"/>
              <a:sym typeface="Consola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239A8C9-4182-DF89-36EE-1F0C4719AFD4}"/>
              </a:ext>
            </a:extLst>
          </p:cNvPr>
          <p:cNvGrpSpPr/>
          <p:nvPr/>
        </p:nvGrpSpPr>
        <p:grpSpPr>
          <a:xfrm>
            <a:off x="8202238" y="3272418"/>
            <a:ext cx="3604567" cy="1700406"/>
            <a:chOff x="6370576" y="3351613"/>
            <a:chExt cx="5094475" cy="2610400"/>
          </a:xfrm>
        </p:grpSpPr>
        <p:grpSp>
          <p:nvGrpSpPr>
            <p:cNvPr id="5" name="Google Shape;160;p22">
              <a:extLst>
                <a:ext uri="{FF2B5EF4-FFF2-40B4-BE49-F238E27FC236}">
                  <a16:creationId xmlns:a16="http://schemas.microsoft.com/office/drawing/2014/main" id="{F7EEB980-2099-B31D-E8A6-D3721B6189DD}"/>
                </a:ext>
              </a:extLst>
            </p:cNvPr>
            <p:cNvGrpSpPr/>
            <p:nvPr/>
          </p:nvGrpSpPr>
          <p:grpSpPr>
            <a:xfrm>
              <a:off x="6370576" y="3351613"/>
              <a:ext cx="5094475" cy="2610400"/>
              <a:chOff x="6867025" y="3057225"/>
              <a:chExt cx="5094475" cy="2610400"/>
            </a:xfrm>
          </p:grpSpPr>
          <p:pic>
            <p:nvPicPr>
              <p:cNvPr id="7" name="Google Shape;161;p22">
                <a:extLst>
                  <a:ext uri="{FF2B5EF4-FFF2-40B4-BE49-F238E27FC236}">
                    <a16:creationId xmlns:a16="http://schemas.microsoft.com/office/drawing/2014/main" id="{F06FB29F-F1B1-F275-E3A9-F95117362F4E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867025" y="3057225"/>
                <a:ext cx="5094475" cy="2610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" name="Google Shape;162;p22">
                <a:extLst>
                  <a:ext uri="{FF2B5EF4-FFF2-40B4-BE49-F238E27FC236}">
                    <a16:creationId xmlns:a16="http://schemas.microsoft.com/office/drawing/2014/main" id="{A4E1BDAE-7C85-22A0-9B4A-03D870D23D83}"/>
                  </a:ext>
                </a:extLst>
              </p:cNvPr>
              <p:cNvSpPr/>
              <p:nvPr/>
            </p:nvSpPr>
            <p:spPr>
              <a:xfrm>
                <a:off x="6913350" y="4669300"/>
                <a:ext cx="824700" cy="216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63;p22">
              <a:extLst>
                <a:ext uri="{FF2B5EF4-FFF2-40B4-BE49-F238E27FC236}">
                  <a16:creationId xmlns:a16="http://schemas.microsoft.com/office/drawing/2014/main" id="{BA478662-0039-7A34-6F0F-B1E62381F526}"/>
                </a:ext>
              </a:extLst>
            </p:cNvPr>
            <p:cNvSpPr txBox="1"/>
            <p:nvPr/>
          </p:nvSpPr>
          <p:spPr>
            <a:xfrm>
              <a:off x="6416901" y="4841287"/>
              <a:ext cx="1008904" cy="7086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Main</a:t>
              </a:r>
              <a:r>
                <a:rPr lang="en-US" sz="1800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    </a:t>
              </a:r>
              <a:endParaRPr sz="1800" b="1" dirty="0">
                <a:solidFill>
                  <a:srgbClr val="6AA84F"/>
                </a:solidFill>
                <a:highlight>
                  <a:schemeClr val="lt1"/>
                </a:highlight>
              </a:endParaRP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39F299-2063-4666-83B0-3F5118CCF5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1925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add a file! 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FDDD4-B2BB-E9A5-2534-10B52A0E2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is customary to add a </a:t>
            </a:r>
            <a:r>
              <a:rPr lang="en-US" dirty="0" err="1"/>
              <a:t>README.md</a:t>
            </a:r>
            <a:endParaRPr lang="en-US" dirty="0"/>
          </a:p>
          <a:p>
            <a:pPr lvl="1"/>
            <a:r>
              <a:rPr lang="en-US" dirty="0"/>
              <a:t>Description of repo and any helpful information</a:t>
            </a:r>
          </a:p>
          <a:p>
            <a:pPr marL="114300" indent="0">
              <a:buNone/>
            </a:pPr>
            <a:endParaRPr lang="en-US" sz="1000" dirty="0"/>
          </a:p>
          <a:p>
            <a:r>
              <a:rPr lang="en-US" dirty="0"/>
              <a:t>To add a </a:t>
            </a:r>
            <a:r>
              <a:rPr lang="en-US" dirty="0" err="1"/>
              <a:t>README.md</a:t>
            </a:r>
            <a:r>
              <a:rPr lang="en-US" dirty="0"/>
              <a:t>, in “git-tutorial” create and edit the file using nano (or an editor of your choice)</a:t>
            </a: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nano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README.md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</a:rPr>
              <a:t>Add anything you would like!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</a:rPr>
              <a:t>Be sure to save the file when you exit.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97FCFB-9F23-09BE-6DD4-C5F389DDBD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EE007-FCAF-565B-B1E1-4710E1612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Practices: Documentation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07837-1014-C150-6A9A-D757123D3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36058"/>
            <a:ext cx="10515600" cy="416312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Include documentation with your project in GitHub so that others (and you) know what your project is and how it should be used.</a:t>
            </a:r>
          </a:p>
          <a:p>
            <a:pPr>
              <a:lnSpc>
                <a:spcPct val="100000"/>
              </a:lnSpc>
            </a:pPr>
            <a:r>
              <a:rPr lang="en-US" dirty="0"/>
              <a:t>A README.md (markdown) file can be included in your GitHub project and will display on the front page</a:t>
            </a:r>
          </a:p>
          <a:p>
            <a:pPr>
              <a:lnSpc>
                <a:spcPct val="100000"/>
              </a:lnSpc>
            </a:pPr>
            <a:r>
              <a:rPr lang="en-US" dirty="0"/>
              <a:t>What to include in a README:</a:t>
            </a:r>
          </a:p>
          <a:p>
            <a:pPr lvl="1">
              <a:lnSpc>
                <a:spcPct val="110000"/>
              </a:lnSpc>
            </a:pPr>
            <a:r>
              <a:rPr lang="en-US" sz="2300" dirty="0"/>
              <a:t>What your project does </a:t>
            </a:r>
          </a:p>
          <a:p>
            <a:pPr lvl="1">
              <a:lnSpc>
                <a:spcPct val="110000"/>
              </a:lnSpc>
            </a:pPr>
            <a:r>
              <a:rPr lang="en-US" sz="2300" dirty="0"/>
              <a:t>How people can use it</a:t>
            </a:r>
          </a:p>
          <a:p>
            <a:pPr lvl="1">
              <a:lnSpc>
                <a:spcPct val="110000"/>
              </a:lnSpc>
            </a:pPr>
            <a:r>
              <a:rPr lang="en-US" sz="2300" dirty="0"/>
              <a:t>Who you are and how to contact you</a:t>
            </a:r>
          </a:p>
          <a:p>
            <a:pPr lvl="1">
              <a:lnSpc>
                <a:spcPct val="110000"/>
              </a:lnSpc>
            </a:pPr>
            <a:r>
              <a:rPr lang="en-US" sz="2300" dirty="0"/>
              <a:t>License information</a:t>
            </a:r>
          </a:p>
          <a:p>
            <a:pPr>
              <a:lnSpc>
                <a:spcPct val="100000"/>
              </a:lnSpc>
            </a:pPr>
            <a:r>
              <a:rPr lang="en-US" dirty="0"/>
              <a:t>Lots of examples and templates available</a:t>
            </a:r>
          </a:p>
          <a:p>
            <a:pPr>
              <a:lnSpc>
                <a:spcPct val="100000"/>
              </a:lnSpc>
            </a:pPr>
            <a:r>
              <a:rPr lang="en-US" dirty="0"/>
              <a:t>We can provide feedback on documentation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7E38E-751C-1927-1F5E-96F72A8250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339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3A2C7-C983-F190-5AF0-733190EAC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96918" y="2930115"/>
            <a:ext cx="8398163" cy="677429"/>
          </a:xfrm>
        </p:spPr>
        <p:txBody>
          <a:bodyPr>
            <a:normAutofit fontScale="92500"/>
          </a:bodyPr>
          <a:lstStyle/>
          <a:p>
            <a:pPr marL="114300" indent="0">
              <a:buNone/>
            </a:pPr>
            <a:r>
              <a:rPr lang="en-US" sz="3200" b="1" dirty="0"/>
              <a:t>Git does not know about </a:t>
            </a:r>
            <a:r>
              <a:rPr lang="en-US" sz="3200" b="1" dirty="0" err="1"/>
              <a:t>README.md</a:t>
            </a:r>
            <a:r>
              <a:rPr lang="en-US" sz="3200" b="1" dirty="0"/>
              <a:t> yet!!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FA296-8134-7A35-DA13-264A75E70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09273" y="288404"/>
            <a:ext cx="2274694" cy="2020687"/>
          </a:xfrm>
          <a:prstGeom prst="rect">
            <a:avLst/>
          </a:prstGeom>
        </p:spPr>
      </p:pic>
      <p:pic>
        <p:nvPicPr>
          <p:cNvPr id="8" name="Picture 7" descr="A red warning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DFD540E-F779-CE4F-FDC3-B2CAD12DF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93163" y="204216"/>
            <a:ext cx="3651225" cy="2414918"/>
          </a:xfrm>
          <a:prstGeom prst="rect">
            <a:avLst/>
          </a:prstGeom>
        </p:spPr>
      </p:pic>
      <p:pic>
        <p:nvPicPr>
          <p:cNvPr id="11" name="Picture 10" descr="A yellow sign with a black object on it&#10;&#10;Description automatically generated with low confidence">
            <a:extLst>
              <a:ext uri="{FF2B5EF4-FFF2-40B4-BE49-F238E27FC236}">
                <a16:creationId xmlns:a16="http://schemas.microsoft.com/office/drawing/2014/main" id="{96254165-39B2-5A90-20F3-8E05EE6CE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50820" y="3786004"/>
            <a:ext cx="2135909" cy="2135909"/>
          </a:xfrm>
          <a:prstGeom prst="rect">
            <a:avLst/>
          </a:prstGeom>
        </p:spPr>
      </p:pic>
      <p:pic>
        <p:nvPicPr>
          <p:cNvPr id="13" name="Picture 12" descr="A yellow triangle with a black symbol&#10;&#10;Description automatically generated with medium confidence">
            <a:extLst>
              <a:ext uri="{FF2B5EF4-FFF2-40B4-BE49-F238E27FC236}">
                <a16:creationId xmlns:a16="http://schemas.microsoft.com/office/drawing/2014/main" id="{2B51D90F-D4FB-07FA-F01A-F47CC97A9E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758817" y="3918525"/>
            <a:ext cx="2135909" cy="187086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7F7784-DE2E-FDB0-B56F-E500AC648F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7781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DE90E-65CD-0A94-CC13-A34145B1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of Git Workflow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045F282-C445-96F7-6C4C-6A1C0A250548}"/>
              </a:ext>
            </a:extLst>
          </p:cNvPr>
          <p:cNvSpPr/>
          <p:nvPr/>
        </p:nvSpPr>
        <p:spPr>
          <a:xfrm>
            <a:off x="459299" y="2401348"/>
            <a:ext cx="2425117" cy="217065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Working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that you are currently working 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Are not tracked by Git!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Created by using “git 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EB4AA0F-15B4-0E62-7AF3-4ED2EE0CB2CE}"/>
              </a:ext>
            </a:extLst>
          </p:cNvPr>
          <p:cNvSpPr/>
          <p:nvPr/>
        </p:nvSpPr>
        <p:spPr>
          <a:xfrm>
            <a:off x="3197954" y="2401349"/>
            <a:ext cx="2584508" cy="217065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Staging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When Git starts tracking and saving your work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by using “git add”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99E654E-89E5-AF94-2B11-EF1946B25EA4}"/>
              </a:ext>
            </a:extLst>
          </p:cNvPr>
          <p:cNvSpPr/>
          <p:nvPr/>
        </p:nvSpPr>
        <p:spPr>
          <a:xfrm>
            <a:off x="8994046" y="2401349"/>
            <a:ext cx="2584508" cy="21706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GitHub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 and on GitHub!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using “git push”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D2BC8E8-51F4-F536-E098-E9CAB1BBB8D2}"/>
              </a:ext>
            </a:extLst>
          </p:cNvPr>
          <p:cNvSpPr/>
          <p:nvPr/>
        </p:nvSpPr>
        <p:spPr>
          <a:xfrm>
            <a:off x="6096000" y="2401349"/>
            <a:ext cx="2584508" cy="217065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Snapshot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All staged items are captured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Version of the repo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by using “git commit”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B7D210-26A1-73AC-8ACE-A1E21AA68C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166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Status</a:t>
            </a:r>
            <a:endParaRPr/>
          </a:p>
        </p:txBody>
      </p:sp>
      <p:sp>
        <p:nvSpPr>
          <p:cNvPr id="256" name="Google Shape;256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dirty="0"/>
              <a:t>The git status command displays the state of the working and staging area. </a:t>
            </a:r>
          </a:p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lang="en-US" sz="2400" dirty="0"/>
          </a:p>
          <a:p>
            <a:r>
              <a:rPr lang="en-US" dirty="0"/>
              <a:t>Let’s see what area </a:t>
            </a:r>
            <a:r>
              <a:rPr lang="en-US" dirty="0" err="1"/>
              <a:t>README.md</a:t>
            </a:r>
            <a:r>
              <a:rPr lang="en-US" dirty="0"/>
              <a:t> is in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status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 sz="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800100"/>
            <a:r>
              <a:rPr lang="en-US" sz="2400" dirty="0"/>
              <a:t>We see it is an untracked file, so it is in the working area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709639-92CC-7A94-5A09-7DA0AA102E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6DCBB-D417-919A-256D-19FC4BB63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6902" y="2468613"/>
            <a:ext cx="8918196" cy="783351"/>
          </a:xfrm>
        </p:spPr>
        <p:txBody>
          <a:bodyPr>
            <a:noAutofit/>
          </a:bodyPr>
          <a:lstStyle/>
          <a:p>
            <a:pPr marL="114300" indent="0" algn="ctr">
              <a:buNone/>
            </a:pPr>
            <a:r>
              <a:rPr lang="en-US" sz="4400" b="1" dirty="0">
                <a:latin typeface="Arial Black" panose="020B0A04020102020204" pitchFamily="34" charset="0"/>
              </a:rPr>
              <a:t>What if you don’t want Git to track something?</a:t>
            </a:r>
          </a:p>
          <a:p>
            <a:pPr marL="114300" indent="0" algn="ctr">
              <a:buNone/>
            </a:pPr>
            <a:endParaRPr lang="en-US" sz="4400" b="1" dirty="0">
              <a:latin typeface="Arial Black" panose="020B0A04020102020204" pitchFamily="34" charset="0"/>
            </a:endParaRPr>
          </a:p>
          <a:p>
            <a:pPr marL="114300" indent="0" algn="ctr">
              <a:buNone/>
            </a:pPr>
            <a:endParaRPr lang="en-US" sz="4400" b="1" dirty="0">
              <a:latin typeface="Arial Black" panose="020B0A040201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E6D9B3-8ED7-E3C9-A5F1-20ADD6747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2329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  <a:r>
              <a:rPr lang="en-US" dirty="0" err="1"/>
              <a:t>gitignore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63651-3D80-DE5E-485A-386C57860E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US" dirty="0"/>
              <a:t>We can add a file named “.</a:t>
            </a:r>
            <a:r>
              <a:rPr lang="en-US" dirty="0" err="1"/>
              <a:t>gitignore</a:t>
            </a:r>
            <a:r>
              <a:rPr lang="en-US" dirty="0"/>
              <a:t>” to our repo</a:t>
            </a:r>
          </a:p>
          <a:p>
            <a:r>
              <a:rPr lang="en-US" dirty="0"/>
              <a:t>Specifies what items (files, directories, etc.) should never be tracked</a:t>
            </a:r>
          </a:p>
          <a:p>
            <a:pPr marL="114300" indent="0">
              <a:buNone/>
            </a:pPr>
            <a:endParaRPr lang="en-US" sz="800" dirty="0"/>
          </a:p>
          <a:p>
            <a:r>
              <a:rPr lang="en-US" dirty="0"/>
              <a:t>Let’s create a file to ignore!</a:t>
            </a:r>
          </a:p>
          <a:p>
            <a:pPr marL="114300" indent="0">
              <a:buNone/>
            </a:pPr>
            <a:r>
              <a:rPr lang="en-US" sz="2400" dirty="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echo "Super secret stuff" &gt;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confidential_data.txt</a:t>
            </a:r>
            <a:endParaRPr lang="en-US" sz="2400" dirty="0">
              <a:solidFill>
                <a:srgbClr val="4472C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lang="en-US" sz="800" dirty="0"/>
          </a:p>
          <a:p>
            <a:r>
              <a:rPr lang="en-US" dirty="0"/>
              <a:t>Add “.</a:t>
            </a:r>
            <a:r>
              <a:rPr lang="en-US" dirty="0" err="1"/>
              <a:t>gitignore</a:t>
            </a:r>
            <a:r>
              <a:rPr lang="en-US" dirty="0"/>
              <a:t>” to “git-tutorial” and put “</a:t>
            </a:r>
            <a:r>
              <a:rPr lang="en-US" dirty="0" err="1"/>
              <a:t>confidential_data.txt</a:t>
            </a:r>
            <a:r>
              <a:rPr lang="en-US" dirty="0"/>
              <a:t>” in it</a:t>
            </a:r>
          </a:p>
          <a:p>
            <a:pPr marL="114300" indent="0">
              <a:buNone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$ echo </a:t>
            </a:r>
            <a:r>
              <a:rPr lang="en-US" sz="2400" dirty="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confidential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_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data.txt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&gt; .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gitignore</a:t>
            </a:r>
            <a:endParaRPr lang="en-US" sz="2400" dirty="0">
              <a:solidFill>
                <a:srgbClr val="4472C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E41464-47CA-7C74-98C2-05321BAFDB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437F9-B2BE-F8A5-346A-A5ED56A0D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1459" y="3062491"/>
            <a:ext cx="8549081" cy="733017"/>
          </a:xfrm>
        </p:spPr>
        <p:txBody>
          <a:bodyPr>
            <a:noAutofit/>
          </a:bodyPr>
          <a:lstStyle/>
          <a:p>
            <a:pPr marL="114300" indent="0" algn="ctr">
              <a:buNone/>
            </a:pPr>
            <a:r>
              <a:rPr lang="en-US" sz="4400" b="1" dirty="0">
                <a:latin typeface="Aptos Black" panose="020F0502020204030204" pitchFamily="34" charset="0"/>
              </a:rPr>
              <a:t>Let’s add our files to the staging area now!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6E2370-5F9B-BF0A-77CE-A589187D69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322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75F0C-B55F-007F-72A1-ECA5A9B97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789"/>
            <a:ext cx="10515600" cy="1325563"/>
          </a:xfrm>
        </p:spPr>
        <p:txBody>
          <a:bodyPr/>
          <a:lstStyle/>
          <a:p>
            <a:r>
              <a:rPr lang="en-US" dirty="0"/>
              <a:t>Git Add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EA4C4-A036-D32F-8292-23D862552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99623"/>
            <a:ext cx="10515600" cy="38956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git add command adds a change in the </a:t>
            </a:r>
            <a:r>
              <a:rPr lang="en-US" b="1" dirty="0"/>
              <a:t>working area to the staging area. </a:t>
            </a:r>
          </a:p>
          <a:p>
            <a:pPr marL="114300" indent="0">
              <a:buNone/>
            </a:pPr>
            <a:endParaRPr lang="en-US" sz="800" b="1" dirty="0"/>
          </a:p>
          <a:p>
            <a:r>
              <a:rPr lang="en-US" dirty="0"/>
              <a:t>Let’s add our </a:t>
            </a:r>
            <a:r>
              <a:rPr lang="en-US" dirty="0" err="1"/>
              <a:t>README.md</a:t>
            </a:r>
            <a:r>
              <a:rPr lang="en-US" dirty="0"/>
              <a:t> to the staging area</a:t>
            </a:r>
          </a:p>
          <a:p>
            <a:pPr marL="114300" indent="0">
              <a:buNone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 $ git add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README.md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r>
              <a:rPr lang="en-US" dirty="0"/>
              <a:t>or add everything in the current directory </a:t>
            </a:r>
          </a:p>
          <a:p>
            <a:pPr marL="114300" indent="0">
              <a:buNone/>
            </a:pPr>
            <a:r>
              <a:rPr lang="en-US" sz="2400" dirty="0"/>
              <a:t>         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add .</a:t>
            </a:r>
          </a:p>
          <a:p>
            <a:r>
              <a:rPr lang="en-US" dirty="0">
                <a:sym typeface="Consolas"/>
              </a:rPr>
              <a:t>Anytime a change is made, you need to do a git add (to track them) </a:t>
            </a:r>
          </a:p>
          <a:p>
            <a:pPr marL="114300" indent="0">
              <a:buNone/>
            </a:pPr>
            <a:endParaRPr lang="en-US" dirty="0">
              <a:sym typeface="Consolas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002AAA6-C9A6-BD8F-E6B4-C7F387D38A75}"/>
              </a:ext>
            </a:extLst>
          </p:cNvPr>
          <p:cNvSpPr/>
          <p:nvPr/>
        </p:nvSpPr>
        <p:spPr>
          <a:xfrm>
            <a:off x="1513401" y="5176009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B710B72-9D13-9264-323E-1FFDAA08073A}"/>
              </a:ext>
            </a:extLst>
          </p:cNvPr>
          <p:cNvSpPr/>
          <p:nvPr/>
        </p:nvSpPr>
        <p:spPr>
          <a:xfrm>
            <a:off x="3868023" y="5171027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DCF037-D17E-BE41-F74B-B0C6BB52240A}"/>
              </a:ext>
            </a:extLst>
          </p:cNvPr>
          <p:cNvSpPr/>
          <p:nvPr/>
        </p:nvSpPr>
        <p:spPr>
          <a:xfrm>
            <a:off x="8577267" y="5171027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9DB672-FBDD-11AD-FB3E-2CA86506400E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948616" y="5468836"/>
            <a:ext cx="919407" cy="49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61D3AE-F53B-E43D-C604-8CD46B0E7A59}"/>
              </a:ext>
            </a:extLst>
          </p:cNvPr>
          <p:cNvCxnSpPr>
            <a:cxnSpLocks/>
            <a:stCxn id="5" idx="3"/>
            <a:endCxn id="19" idx="1"/>
          </p:cNvCxnSpPr>
          <p:nvPr/>
        </p:nvCxnSpPr>
        <p:spPr>
          <a:xfrm>
            <a:off x="5303238" y="5468836"/>
            <a:ext cx="91940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94E178-E8A2-A1A7-338E-BD81B6D06468}"/>
              </a:ext>
            </a:extLst>
          </p:cNvPr>
          <p:cNvSpPr txBox="1"/>
          <p:nvPr/>
        </p:nvSpPr>
        <p:spPr>
          <a:xfrm>
            <a:off x="3011665" y="5479321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D7EDBFA-9FFB-AF12-5862-F4142FF9537A}"/>
              </a:ext>
            </a:extLst>
          </p:cNvPr>
          <p:cNvSpPr/>
          <p:nvPr/>
        </p:nvSpPr>
        <p:spPr>
          <a:xfrm>
            <a:off x="6222645" y="5171027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A612B2-DF9F-0CAD-CE41-249EDA815FB8}"/>
              </a:ext>
            </a:extLst>
          </p:cNvPr>
          <p:cNvCxnSpPr>
            <a:cxnSpLocks/>
            <a:stCxn id="19" idx="3"/>
            <a:endCxn id="6" idx="1"/>
          </p:cNvCxnSpPr>
          <p:nvPr/>
        </p:nvCxnSpPr>
        <p:spPr>
          <a:xfrm>
            <a:off x="7657860" y="5468836"/>
            <a:ext cx="91940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0EC7B4-F8ED-D124-8E1E-129EA0A1CD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953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03999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What is version control? 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Brief overview of Git and GitHub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When not to use GitHub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Creating your own repository locally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Pushing local changes to GitHub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Documentation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3A3C98-3BA0-B497-4246-A4FFE1382B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72074-38C0-0549-D8F7-7F74049D3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89B10-8B31-148C-A8FF-45114632D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789"/>
            <a:ext cx="10515600" cy="1325563"/>
          </a:xfrm>
        </p:spPr>
        <p:txBody>
          <a:bodyPr/>
          <a:lstStyle/>
          <a:p>
            <a:r>
              <a:rPr lang="en-US" dirty="0"/>
              <a:t>Git Reset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14EBB-8DD5-5C3F-EEFE-66D048CC9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99623"/>
            <a:ext cx="10515600" cy="3895684"/>
          </a:xfrm>
        </p:spPr>
        <p:txBody>
          <a:bodyPr>
            <a:normAutofit/>
          </a:bodyPr>
          <a:lstStyle/>
          <a:p>
            <a:r>
              <a:rPr lang="en-US" dirty="0"/>
              <a:t>If you've already staged files using git add and you want to move them back to the working directory, you can use the following command: </a:t>
            </a:r>
          </a:p>
          <a:p>
            <a:pPr marL="114300" indent="0">
              <a:buNone/>
            </a:pPr>
            <a:endParaRPr lang="en-US" sz="800" b="1" dirty="0"/>
          </a:p>
          <a:p>
            <a:pPr marL="114300" indent="0">
              <a:buNone/>
            </a:pPr>
            <a:r>
              <a:rPr lang="en-US" sz="2400" dirty="0">
                <a:solidFill>
                  <a:srgbClr val="4472C4"/>
                </a:solidFill>
                <a:latin typeface="Consolas"/>
                <a:sym typeface="Consolas"/>
              </a:rPr>
              <a:t>   $ git reset &lt;file&gt;</a:t>
            </a:r>
          </a:p>
          <a:p>
            <a:pPr marL="114300" indent="0">
              <a:buNone/>
            </a:pPr>
            <a:endParaRPr lang="en-US" sz="2400" dirty="0">
              <a:solidFill>
                <a:srgbClr val="4472C4"/>
              </a:solidFill>
              <a:latin typeface="Consolas"/>
              <a:sym typeface="Consolas"/>
            </a:endParaRPr>
          </a:p>
          <a:p>
            <a:r>
              <a:rPr lang="en-US" dirty="0"/>
              <a:t>To </a:t>
            </a:r>
            <a:r>
              <a:rPr lang="en-US" dirty="0" err="1"/>
              <a:t>unstage</a:t>
            </a:r>
            <a:r>
              <a:rPr lang="en-US" dirty="0"/>
              <a:t> the README.md file:</a:t>
            </a:r>
          </a:p>
          <a:p>
            <a:pPr marL="114300" indent="0">
              <a:buNone/>
            </a:pPr>
            <a:r>
              <a:rPr lang="en-US" sz="2000" dirty="0"/>
              <a:t>      </a:t>
            </a:r>
          </a:p>
          <a:p>
            <a:pPr marL="114300" indent="0">
              <a:buNone/>
            </a:pPr>
            <a:r>
              <a:rPr lang="en-US" sz="2400" dirty="0">
                <a:solidFill>
                  <a:srgbClr val="4472C4"/>
                </a:solidFill>
                <a:latin typeface="Consolas"/>
                <a:sym typeface="Consolas"/>
              </a:rPr>
              <a:t>   $ git reset README.md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3B9518-D93A-2CDE-B0F4-2A66CB9203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588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Commit</a:t>
            </a:r>
            <a:endParaRPr dirty="0"/>
          </a:p>
        </p:txBody>
      </p:sp>
      <p:sp>
        <p:nvSpPr>
          <p:cNvPr id="308" name="Google Shape;308;p39"/>
          <p:cNvSpPr txBox="1">
            <a:spLocks noGrp="1"/>
          </p:cNvSpPr>
          <p:nvPr>
            <p:ph type="body" idx="1"/>
          </p:nvPr>
        </p:nvSpPr>
        <p:spPr>
          <a:xfrm>
            <a:off x="838200" y="1551975"/>
            <a:ext cx="10515600" cy="307087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lvl="0"/>
            <a:r>
              <a:rPr lang="en-US" dirty="0"/>
              <a:t>The git commit command captures a snapshot of all staged items</a:t>
            </a:r>
            <a:endParaRPr dirty="0"/>
          </a:p>
          <a:p>
            <a:pPr lvl="1" indent="-381000">
              <a:spcBef>
                <a:spcPts val="0"/>
              </a:spcBef>
              <a:buSzPts val="2400"/>
            </a:pPr>
            <a:r>
              <a:rPr lang="en-US" dirty="0"/>
              <a:t>Commits can be thought of as a version of the repo</a:t>
            </a:r>
          </a:p>
          <a:p>
            <a:pPr lvl="1" indent="-381000">
              <a:spcBef>
                <a:spcPts val="0"/>
              </a:spcBef>
              <a:buSzPts val="2400"/>
            </a:pPr>
            <a:r>
              <a:rPr lang="en-US" dirty="0"/>
              <a:t>Commits should be accompanied with a brief message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dirty="0"/>
              <a:t>Let’s commit our staged item!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</a:rPr>
              <a:t>$ git commit -m “Create repo, add README.md, add .</a:t>
            </a:r>
            <a:r>
              <a:rPr lang="en-US" sz="2400" dirty="0" err="1">
                <a:solidFill>
                  <a:schemeClr val="accent5"/>
                </a:solidFill>
              </a:rPr>
              <a:t>gitignore</a:t>
            </a:r>
            <a:r>
              <a:rPr lang="en-US" sz="2400" dirty="0">
                <a:solidFill>
                  <a:schemeClr val="accent5"/>
                </a:solidFill>
              </a:rPr>
              <a:t>”</a:t>
            </a:r>
            <a:endParaRPr sz="2400" dirty="0">
              <a:solidFill>
                <a:schemeClr val="accent5"/>
              </a:solidFill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</a:rPr>
              <a:t>$ git status		</a:t>
            </a:r>
            <a:endParaRPr sz="2400" dirty="0">
              <a:solidFill>
                <a:schemeClr val="accent5"/>
              </a:solidFill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BCE69A2-6AF1-6A99-171C-5485A7B35044}"/>
              </a:ext>
            </a:extLst>
          </p:cNvPr>
          <p:cNvSpPr/>
          <p:nvPr/>
        </p:nvSpPr>
        <p:spPr>
          <a:xfrm>
            <a:off x="838200" y="4877413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81B9EA5-8452-0780-25C1-A49F3042B120}"/>
              </a:ext>
            </a:extLst>
          </p:cNvPr>
          <p:cNvSpPr/>
          <p:nvPr/>
        </p:nvSpPr>
        <p:spPr>
          <a:xfrm>
            <a:off x="3548883" y="4875838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DC82E2C-8F44-AA83-6FC1-50D2B6AE4BF2}"/>
              </a:ext>
            </a:extLst>
          </p:cNvPr>
          <p:cNvSpPr/>
          <p:nvPr/>
        </p:nvSpPr>
        <p:spPr>
          <a:xfrm>
            <a:off x="8970249" y="4877413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AF862B-8F12-6356-A88C-BFA3226BAB76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273415" y="5173647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B1F98E1-93DD-8BF3-6F3D-85D6C4909099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4984098" y="5173647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0FC250A-EBA4-C12F-D0D7-62003918DD3E}"/>
              </a:ext>
            </a:extLst>
          </p:cNvPr>
          <p:cNvSpPr txBox="1"/>
          <p:nvPr/>
        </p:nvSpPr>
        <p:spPr>
          <a:xfrm>
            <a:off x="2550313" y="5173647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8FC495B-7365-3F98-C436-377CB1CAE5DC}"/>
              </a:ext>
            </a:extLst>
          </p:cNvPr>
          <p:cNvSpPr/>
          <p:nvPr/>
        </p:nvSpPr>
        <p:spPr>
          <a:xfrm>
            <a:off x="6259566" y="4877413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5612DF-B0A6-ACA6-48DC-FA3366E72F9C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7694781" y="5175222"/>
            <a:ext cx="127546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7CF54C8-DD9E-77D2-FABD-557CC267C485}"/>
              </a:ext>
            </a:extLst>
          </p:cNvPr>
          <p:cNvSpPr txBox="1"/>
          <p:nvPr/>
        </p:nvSpPr>
        <p:spPr>
          <a:xfrm>
            <a:off x="5121534" y="5163679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commit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8328CE-E24E-2706-064B-D3DDD01E76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A61AA-C20A-EDF6-2BD2-7B4D4F4FD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practice – add, commit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6AA74-25E9-B785-BE1A-793C4C2E7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add </a:t>
            </a:r>
          </a:p>
          <a:p>
            <a:pPr lvl="1"/>
            <a:r>
              <a:rPr lang="en-US" dirty="0"/>
              <a:t>Can be performed as much as you want</a:t>
            </a:r>
          </a:p>
          <a:p>
            <a:pPr lvl="1"/>
            <a:r>
              <a:rPr lang="en-US" dirty="0"/>
              <a:t>Doesn’t need to be done after every change</a:t>
            </a:r>
          </a:p>
          <a:p>
            <a:r>
              <a:rPr lang="en-US" dirty="0"/>
              <a:t>git commit </a:t>
            </a:r>
          </a:p>
          <a:p>
            <a:pPr lvl="1"/>
            <a:r>
              <a:rPr lang="en-US" dirty="0"/>
              <a:t>Always include a comment!!</a:t>
            </a:r>
          </a:p>
          <a:p>
            <a:pPr lvl="1"/>
            <a:r>
              <a:rPr lang="en-US" dirty="0"/>
              <a:t>Bundle common staged items together</a:t>
            </a:r>
          </a:p>
          <a:p>
            <a:pPr lvl="1"/>
            <a:r>
              <a:rPr lang="en-US" dirty="0"/>
              <a:t>Try not to put too many things in a commit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2A05B-5088-0E63-A385-3679C5F307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3543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Log</a:t>
            </a:r>
            <a:endParaRPr/>
          </a:p>
        </p:txBody>
      </p:sp>
      <p:sp>
        <p:nvSpPr>
          <p:cNvPr id="321" name="Google Shape;321;p40"/>
          <p:cNvSpPr txBox="1">
            <a:spLocks noGrp="1"/>
          </p:cNvSpPr>
          <p:nvPr>
            <p:ph type="body" idx="1"/>
          </p:nvPr>
        </p:nvSpPr>
        <p:spPr>
          <a:xfrm>
            <a:off x="838200" y="2272950"/>
            <a:ext cx="10515600" cy="231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dirty="0"/>
              <a:t>The command git log </a:t>
            </a:r>
            <a:r>
              <a:rPr lang="en-US" b="1" dirty="0"/>
              <a:t>lists the commits made in that repository </a:t>
            </a:r>
          </a:p>
          <a:p>
            <a:r>
              <a:rPr lang="en-US" dirty="0"/>
              <a:t>Lists the most recent commits first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</a:rPr>
              <a:t>$ git log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09A62A-6F77-76DA-0BB4-E3B3D8DE77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43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3A2C7-C983-F190-5AF0-733190EAC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8770" y="3050157"/>
            <a:ext cx="8794459" cy="498885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dirty="0"/>
              <a:t>All changes and files are only locally stored right now!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FA296-8134-7A35-DA13-264A75E70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09273" y="288404"/>
            <a:ext cx="2274694" cy="2020687"/>
          </a:xfrm>
          <a:prstGeom prst="rect">
            <a:avLst/>
          </a:prstGeom>
        </p:spPr>
      </p:pic>
      <p:pic>
        <p:nvPicPr>
          <p:cNvPr id="8" name="Picture 7" descr="A red warning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DFD540E-F779-CE4F-FDC3-B2CAD12DF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93163" y="204216"/>
            <a:ext cx="3651225" cy="2414918"/>
          </a:xfrm>
          <a:prstGeom prst="rect">
            <a:avLst/>
          </a:prstGeom>
        </p:spPr>
      </p:pic>
      <p:pic>
        <p:nvPicPr>
          <p:cNvPr id="11" name="Picture 10" descr="A yellow sign with a black object on it&#10;&#10;Description automatically generated with low confidence">
            <a:extLst>
              <a:ext uri="{FF2B5EF4-FFF2-40B4-BE49-F238E27FC236}">
                <a16:creationId xmlns:a16="http://schemas.microsoft.com/office/drawing/2014/main" id="{96254165-39B2-5A90-20F3-8E05EE6CE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50820" y="3786004"/>
            <a:ext cx="2135909" cy="2135909"/>
          </a:xfrm>
          <a:prstGeom prst="rect">
            <a:avLst/>
          </a:prstGeom>
        </p:spPr>
      </p:pic>
      <p:pic>
        <p:nvPicPr>
          <p:cNvPr id="13" name="Picture 12" descr="A yellow triangle with a black symbol&#10;&#10;Description automatically generated with medium confidence">
            <a:extLst>
              <a:ext uri="{FF2B5EF4-FFF2-40B4-BE49-F238E27FC236}">
                <a16:creationId xmlns:a16="http://schemas.microsoft.com/office/drawing/2014/main" id="{2B51D90F-D4FB-07FA-F01A-F47CC97A9E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758817" y="3918525"/>
            <a:ext cx="2135909" cy="187086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AB0286-1E92-37C4-7551-E324F4A58C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3712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320103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GitHub we go!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5E4EF0-D0EE-A2C7-2B2E-696156F48C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45</a:t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49" name="Google Shape;349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en-US" dirty="0"/>
              <a:t>When you first create a repo locally, you will need to setup a new repository on GitHub too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Go to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https://github.com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-US" dirty="0"/>
              <a:t>Sign in </a:t>
            </a:r>
          </a:p>
          <a:p>
            <a:pPr lvl="1">
              <a:spcBef>
                <a:spcPts val="0"/>
              </a:spcBef>
            </a:pPr>
            <a:r>
              <a:rPr lang="en-US" dirty="0"/>
              <a:t>Click on “Create New Repository” or just “New”</a:t>
            </a:r>
            <a:endParaRPr dirty="0"/>
          </a:p>
        </p:txBody>
      </p:sp>
      <p:pic>
        <p:nvPicPr>
          <p:cNvPr id="350" name="Google Shape;35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9510" y="4293275"/>
            <a:ext cx="5200650" cy="16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5C44B1-B543-41DD-16C8-7188409BC6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46</a:t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 Repo in GitHub</a:t>
            </a:r>
            <a:endParaRPr/>
          </a:p>
        </p:txBody>
      </p:sp>
      <p:sp>
        <p:nvSpPr>
          <p:cNvPr id="357" name="Google Shape;357;p45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10515600" cy="270443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dirty="0"/>
              <a:t>Name your repo, I chose “git-tutorial”</a:t>
            </a:r>
          </a:p>
          <a:p>
            <a:r>
              <a:rPr lang="en-US" dirty="0"/>
              <a:t>Don’t add a README or a .</a:t>
            </a:r>
            <a:r>
              <a:rPr lang="en-US" dirty="0" err="1"/>
              <a:t>gitignore</a:t>
            </a:r>
            <a:r>
              <a:rPr lang="en-US" dirty="0"/>
              <a:t> </a:t>
            </a:r>
          </a:p>
          <a:p>
            <a:r>
              <a:rPr lang="en-US" dirty="0"/>
              <a:t>Click “Create repository”</a:t>
            </a:r>
          </a:p>
          <a:p>
            <a:r>
              <a:rPr lang="en-US" dirty="0"/>
              <a:t>We have set everything up in the previous slides, we only need to copy the </a:t>
            </a:r>
            <a:r>
              <a:rPr lang="en-US" dirty="0" err="1"/>
              <a:t>ssh</a:t>
            </a:r>
            <a:r>
              <a:rPr lang="en-US" dirty="0"/>
              <a:t> link!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1B55D6-AE60-BA09-2ED1-776A0B03CA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14934" y="4574628"/>
            <a:ext cx="7398501" cy="114632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E0CF4D-A999-5265-9BC2-DA0B3714B4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47</a:t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Linking local repo to GitHub repo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C0FD62-EC6F-B9CE-C4D6-F83B3E241E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021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Remote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6"/>
          <p:cNvSpPr txBox="1">
            <a:spLocks noGrp="1"/>
          </p:cNvSpPr>
          <p:nvPr>
            <p:ph type="body" idx="1"/>
          </p:nvPr>
        </p:nvSpPr>
        <p:spPr>
          <a:xfrm>
            <a:off x="478171" y="1034809"/>
            <a:ext cx="11148969" cy="5279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US" sz="3300" dirty="0"/>
              <a:t>Used to identify the remote (e.g. GitHub) repos are linked to your local repo</a:t>
            </a:r>
          </a:p>
          <a:p>
            <a:pPr>
              <a:lnSpc>
                <a:spcPct val="110000"/>
              </a:lnSpc>
            </a:pPr>
            <a:r>
              <a:rPr lang="en-US" sz="3300" dirty="0">
                <a:sym typeface="Consolas"/>
              </a:rPr>
              <a:t>Used to link remote repos to your local repo</a:t>
            </a:r>
          </a:p>
          <a:p>
            <a:pPr>
              <a:lnSpc>
                <a:spcPct val="110000"/>
              </a:lnSpc>
            </a:pPr>
            <a:r>
              <a:rPr lang="en-US" sz="3300" dirty="0">
                <a:sym typeface="Consolas"/>
              </a:rPr>
              <a:t>To view currently linked remote repos:</a:t>
            </a:r>
          </a:p>
          <a:p>
            <a:pPr marL="114300" indent="0">
              <a:spcAft>
                <a:spcPts val="1200"/>
              </a:spcAft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-v</a:t>
            </a: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>
              <a:lnSpc>
                <a:spcPct val="110000"/>
              </a:lnSpc>
            </a:pPr>
            <a:r>
              <a:rPr lang="en-US" sz="3300" dirty="0"/>
              <a:t>To link our remote repository:</a:t>
            </a:r>
          </a:p>
          <a:p>
            <a:pPr lvl="1">
              <a:spcAft>
                <a:spcPts val="1200"/>
              </a:spcAft>
            </a:pPr>
            <a:r>
              <a:rPr lang="en-US" sz="2700" dirty="0"/>
              <a:t>When using an SSH key do:</a:t>
            </a:r>
            <a:endParaRPr sz="2700" dirty="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add origin git@github.com:&lt;user&gt;/git-</a:t>
            </a:r>
            <a:r>
              <a:rPr lang="en-US" sz="26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endParaRPr lang="en-US" sz="26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spcAft>
                <a:spcPts val="1200"/>
              </a:spcAft>
            </a:pPr>
            <a:r>
              <a:rPr lang="en-US" sz="2700" dirty="0">
                <a:sym typeface="Consolas"/>
              </a:rPr>
              <a:t>When using a Personal Access Token do: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add origin https://</a:t>
            </a:r>
            <a:r>
              <a:rPr lang="en-US" sz="26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github.com</a:t>
            </a:r>
            <a:r>
              <a:rPr lang="en-US" sz="2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/&lt;user&gt;/git-</a:t>
            </a:r>
            <a:r>
              <a:rPr lang="en-US" sz="26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endParaRPr lang="en-US" sz="26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E01DAD-14C4-50DC-CFC2-2EFD376E12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49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version control?</a:t>
            </a:r>
            <a:endParaRPr dirty="0"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10515600" cy="41479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Version control is the practice of tracking and managing changes to files.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16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Why do I need it?</a:t>
            </a:r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Revert to various states of files 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SzPct val="100000"/>
            </a:pPr>
            <a:r>
              <a:rPr lang="en-US" dirty="0"/>
              <a:t>You can think of this as a backup</a:t>
            </a:r>
            <a:endParaRPr dirty="0"/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Allows you to modify items without harming the original copy</a:t>
            </a:r>
            <a:endParaRPr dirty="0"/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Not limited to code</a:t>
            </a:r>
            <a:endParaRPr dirty="0"/>
          </a:p>
          <a:p>
            <a:pPr marL="1371600" lvl="2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Can be used for documents, images, etc.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3A0A9C-35BE-16D9-CC50-80F7741124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Sending local changes to GitHub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904B85-5EF2-BB2F-B663-77205935AD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1600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Push</a:t>
            </a:r>
            <a:endParaRPr/>
          </a:p>
        </p:txBody>
      </p:sp>
      <p:sp>
        <p:nvSpPr>
          <p:cNvPr id="374" name="Google Shape;374;p47"/>
          <p:cNvSpPr txBox="1">
            <a:spLocks noGrp="1"/>
          </p:cNvSpPr>
          <p:nvPr>
            <p:ph type="body" idx="1"/>
          </p:nvPr>
        </p:nvSpPr>
        <p:spPr>
          <a:xfrm>
            <a:off x="703976" y="1490065"/>
            <a:ext cx="10515600" cy="289737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b="1" dirty="0"/>
              <a:t>Uploads local repository content to a remote repository </a:t>
            </a:r>
          </a:p>
          <a:p>
            <a:pPr lvl="0">
              <a:lnSpc>
                <a:spcPct val="100000"/>
              </a:lnSpc>
            </a:pPr>
            <a:r>
              <a:rPr lang="en-US" dirty="0"/>
              <a:t>Pushing is how you transfer commits from your local repo to a remote repo</a:t>
            </a:r>
            <a:endParaRPr dirty="0"/>
          </a:p>
          <a:p>
            <a:pPr marL="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push &lt;name of remote repo&gt; &lt;branch&gt; </a:t>
            </a:r>
          </a:p>
          <a:p>
            <a:pPr marL="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push origin main 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CBF5EA3-2858-CFF6-6C96-5C70120217E8}"/>
              </a:ext>
            </a:extLst>
          </p:cNvPr>
          <p:cNvSpPr/>
          <p:nvPr/>
        </p:nvSpPr>
        <p:spPr>
          <a:xfrm>
            <a:off x="838200" y="4692855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7945AD7-0C45-E8BF-0225-78515BAA10DC}"/>
              </a:ext>
            </a:extLst>
          </p:cNvPr>
          <p:cNvSpPr/>
          <p:nvPr/>
        </p:nvSpPr>
        <p:spPr>
          <a:xfrm>
            <a:off x="3548883" y="4691280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D2FD8E3-FCC9-3451-06DD-56E768424211}"/>
              </a:ext>
            </a:extLst>
          </p:cNvPr>
          <p:cNvSpPr/>
          <p:nvPr/>
        </p:nvSpPr>
        <p:spPr>
          <a:xfrm>
            <a:off x="8970249" y="4692855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70FDEB8-6A4E-CEEC-F9F9-EFCB254E77B0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273415" y="4989089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336F05-A55C-5547-EA09-26C92709F56A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4984098" y="4989089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D0D3F07-760B-8F78-71FA-AE9E08449F31}"/>
              </a:ext>
            </a:extLst>
          </p:cNvPr>
          <p:cNvSpPr txBox="1"/>
          <p:nvPr/>
        </p:nvSpPr>
        <p:spPr>
          <a:xfrm>
            <a:off x="2550313" y="4989089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E94E8E-7F37-DDC4-8186-C41F4858D749}"/>
              </a:ext>
            </a:extLst>
          </p:cNvPr>
          <p:cNvSpPr/>
          <p:nvPr/>
        </p:nvSpPr>
        <p:spPr>
          <a:xfrm>
            <a:off x="6259566" y="4692855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8678B4-326D-A314-124A-56042CE10F4F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7694781" y="4990664"/>
            <a:ext cx="127546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64E11D-4488-1F91-7CCB-744F4C4D611E}"/>
              </a:ext>
            </a:extLst>
          </p:cNvPr>
          <p:cNvSpPr txBox="1"/>
          <p:nvPr/>
        </p:nvSpPr>
        <p:spPr>
          <a:xfrm>
            <a:off x="5121534" y="4979121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commit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9FFCBB-E61E-B0E7-AC10-F0344CC8CECB}"/>
              </a:ext>
            </a:extLst>
          </p:cNvPr>
          <p:cNvSpPr txBox="1"/>
          <p:nvPr/>
        </p:nvSpPr>
        <p:spPr>
          <a:xfrm>
            <a:off x="7926794" y="4996692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push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2FDD422-BB2B-7876-E957-E435853749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51</a:t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88" name="Google Shape;388;p48"/>
          <p:cNvSpPr txBox="1">
            <a:spLocks noGrp="1"/>
          </p:cNvSpPr>
          <p:nvPr>
            <p:ph type="body" idx="1"/>
          </p:nvPr>
        </p:nvSpPr>
        <p:spPr>
          <a:xfrm>
            <a:off x="838200" y="1582344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Go back to GitHub and refresh your page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should see the files we have added (and not the ones we’ve ignored)</a:t>
            </a:r>
            <a:endParaRPr dirty="0"/>
          </a:p>
          <a:p>
            <a:pPr lvl="0">
              <a:lnSpc>
                <a:spcPct val="100000"/>
              </a:lnSpc>
            </a:pPr>
            <a:r>
              <a:rPr lang="en-US" dirty="0"/>
              <a:t>Some cool features!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look at our commits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directly edit/commit in the browser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Let’s do that! Let’s something and commit it on GitHub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But now our remote repo is one commit ahead of our local one…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C14D88-0B08-BF40-25DF-D96A3723D2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52</a:t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Fetch &amp; Merge</a:t>
            </a:r>
            <a:endParaRPr/>
          </a:p>
        </p:txBody>
      </p:sp>
      <p:sp>
        <p:nvSpPr>
          <p:cNvPr id="395" name="Google Shape;395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Git fetch retrieves the changes from the remote repo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fetch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00000"/>
              </a:lnSpc>
            </a:pPr>
            <a:r>
              <a:rPr lang="en-US" dirty="0"/>
              <a:t>Git merge combines two branches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merge origin/main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dirty="0"/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3600" dirty="0">
                <a:solidFill>
                  <a:srgbClr val="FF0000"/>
                </a:solidFill>
              </a:rPr>
              <a:t>There’s an easier way!</a:t>
            </a:r>
            <a:endParaRPr sz="3600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7DF73C-A676-4284-6C11-5144C768D7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53</a:t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Pull</a:t>
            </a:r>
            <a:endParaRPr/>
          </a:p>
        </p:txBody>
      </p:sp>
      <p:sp>
        <p:nvSpPr>
          <p:cNvPr id="402" name="Google Shape;402;p5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Git pull combines the fetch and merge commands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pull &lt;name of remote repo&gt; &lt;branch&gt;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pull origin main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u="sng" dirty="0">
                <a:solidFill>
                  <a:srgbClr val="FF0000"/>
                </a:solidFill>
                <a:latin typeface="+mn-lt"/>
                <a:ea typeface="Consolas"/>
                <a:cs typeface="Consolas"/>
                <a:sym typeface="Consolas"/>
              </a:rPr>
              <a:t>IMPORTANT! </a:t>
            </a:r>
          </a:p>
          <a:p>
            <a:pPr>
              <a:lnSpc>
                <a:spcPct val="100000"/>
              </a:lnSpc>
            </a:pPr>
            <a:r>
              <a:rPr lang="en-US" sz="2600" dirty="0">
                <a:sym typeface="Consolas"/>
              </a:rPr>
              <a:t>Make sure no commits have been done on local branch</a:t>
            </a:r>
          </a:p>
          <a:p>
            <a:pPr>
              <a:lnSpc>
                <a:spcPct val="100000"/>
              </a:lnSpc>
            </a:pPr>
            <a:r>
              <a:rPr lang="en-US" sz="2600" dirty="0">
                <a:sym typeface="Consolas"/>
              </a:rPr>
              <a:t>It is fine to have staged items (git add)</a:t>
            </a:r>
          </a:p>
          <a:p>
            <a:pPr>
              <a:lnSpc>
                <a:spcPct val="100000"/>
              </a:lnSpc>
            </a:pPr>
            <a:r>
              <a:rPr lang="en-US" sz="2600" dirty="0">
                <a:sym typeface="Consolas"/>
              </a:rPr>
              <a:t>ALWAYS do git pull before any commits!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1FEA2-A2DD-224F-2A20-6C8DD335B7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54</a:t>
            </a:fld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Advanced topic:</a:t>
            </a:r>
            <a:br>
              <a:rPr lang="en-US" dirty="0"/>
            </a:br>
            <a:r>
              <a:rPr lang="en-US" dirty="0"/>
              <a:t>Collaboration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F13914-8652-4AA6-96DB-C5ED1BA9DC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05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27AB2-8FAE-8B46-2917-7F76D5C3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8B267-7C14-833A-EA38-0B9E7B8E0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1949420"/>
          </a:xfrm>
        </p:spPr>
        <p:txBody>
          <a:bodyPr>
            <a:normAutofit/>
          </a:bodyPr>
          <a:lstStyle/>
          <a:p>
            <a:r>
              <a:rPr lang="en-US" dirty="0"/>
              <a:t>Allows you to discuss the project</a:t>
            </a:r>
          </a:p>
          <a:p>
            <a:r>
              <a:rPr lang="en-US" dirty="0"/>
              <a:t>Point out issues, request features, ask for help</a:t>
            </a:r>
          </a:p>
          <a:p>
            <a:r>
              <a:rPr lang="en-US" dirty="0"/>
              <a:t>Useful place to see past user discussion</a:t>
            </a:r>
          </a:p>
        </p:txBody>
      </p:sp>
      <p:pic>
        <p:nvPicPr>
          <p:cNvPr id="5" name="Picture 4" descr="A screenshot of a video&#10;&#10;Description automatically generated with medium confidence">
            <a:extLst>
              <a:ext uri="{FF2B5EF4-FFF2-40B4-BE49-F238E27FC236}">
                <a16:creationId xmlns:a16="http://schemas.microsoft.com/office/drawing/2014/main" id="{20F30932-A5A6-8D3B-1C38-5A544BC5BF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404"/>
          <a:stretch/>
        </p:blipFill>
        <p:spPr>
          <a:xfrm>
            <a:off x="2421673" y="4010346"/>
            <a:ext cx="6454698" cy="126574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BE311E-7656-4C8A-F5B0-303ED5C135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598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27AB2-8FAE-8B46-2917-7F76D5C3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8B267-7C14-833A-EA38-0B9E7B8E0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5554211" cy="4029890"/>
          </a:xfrm>
        </p:spPr>
        <p:txBody>
          <a:bodyPr>
            <a:normAutofit/>
          </a:bodyPr>
          <a:lstStyle/>
          <a:p>
            <a:r>
              <a:rPr lang="en-US" dirty="0"/>
              <a:t>Include as much detail as possible</a:t>
            </a:r>
          </a:p>
          <a:p>
            <a:pPr lvl="1"/>
            <a:r>
              <a:rPr lang="en-US" dirty="0"/>
              <a:t>Version of software</a:t>
            </a:r>
          </a:p>
          <a:p>
            <a:pPr lvl="1"/>
            <a:r>
              <a:rPr lang="en-US" dirty="0"/>
              <a:t>Operating system</a:t>
            </a:r>
          </a:p>
          <a:p>
            <a:r>
              <a:rPr lang="en-US" dirty="0"/>
              <a:t>Provide a simple minimal example, if possible</a:t>
            </a:r>
          </a:p>
          <a:p>
            <a:r>
              <a:rPr lang="en-US" dirty="0"/>
              <a:t>If a feature request</a:t>
            </a:r>
          </a:p>
          <a:p>
            <a:pPr lvl="1"/>
            <a:r>
              <a:rPr lang="en-US" dirty="0"/>
              <a:t>Outline possible implementation</a:t>
            </a:r>
          </a:p>
          <a:p>
            <a:pPr lvl="1"/>
            <a:r>
              <a:rPr lang="en-US" dirty="0"/>
              <a:t>Highlight its value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E0DE1CC-5142-24E8-C933-CF4288CD7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8645" y="2173493"/>
            <a:ext cx="5445155" cy="251101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990D46-DE65-2938-994C-B4D0F898A0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7659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C94BB5-3645-1462-F5E5-6F58C2EA6A44}"/>
              </a:ext>
            </a:extLst>
          </p:cNvPr>
          <p:cNvSpPr/>
          <p:nvPr/>
        </p:nvSpPr>
        <p:spPr>
          <a:xfrm>
            <a:off x="2478890" y="4528590"/>
            <a:ext cx="1421991" cy="1325563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Central Repo</a:t>
            </a:r>
          </a:p>
          <a:p>
            <a:pPr algn="ctr"/>
            <a:r>
              <a:rPr lang="en-US" dirty="0"/>
              <a:t>(upstream)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E6AD63-C8E3-550C-CA90-81AE21FEA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Forks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0965642-DEFD-D834-D393-B9AE2C9E15AC}"/>
              </a:ext>
            </a:extLst>
          </p:cNvPr>
          <p:cNvCxnSpPr>
            <a:cxnSpLocks/>
            <a:stCxn id="12" idx="3"/>
            <a:endCxn id="25" idx="1"/>
          </p:cNvCxnSpPr>
          <p:nvPr/>
        </p:nvCxnSpPr>
        <p:spPr>
          <a:xfrm>
            <a:off x="3900881" y="5191372"/>
            <a:ext cx="32356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BCB05C59-F2F5-9F1B-8E9A-6F1CB13BA886}"/>
              </a:ext>
            </a:extLst>
          </p:cNvPr>
          <p:cNvSpPr/>
          <p:nvPr/>
        </p:nvSpPr>
        <p:spPr>
          <a:xfrm>
            <a:off x="3104816" y="3903308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CFC1F82-9786-16CB-04A1-F6BFCD7A61E5}"/>
              </a:ext>
            </a:extLst>
          </p:cNvPr>
          <p:cNvSpPr/>
          <p:nvPr/>
        </p:nvSpPr>
        <p:spPr>
          <a:xfrm>
            <a:off x="3104816" y="3280802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30EB67-804C-B579-D39D-7F430486963A}"/>
              </a:ext>
            </a:extLst>
          </p:cNvPr>
          <p:cNvSpPr/>
          <p:nvPr/>
        </p:nvSpPr>
        <p:spPr>
          <a:xfrm>
            <a:off x="3104816" y="2686750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sketch, rectangle, black and white, design&#10;&#10;Description automatically generated">
            <a:extLst>
              <a:ext uri="{FF2B5EF4-FFF2-40B4-BE49-F238E27FC236}">
                <a16:creationId xmlns:a16="http://schemas.microsoft.com/office/drawing/2014/main" id="{8728EBC2-BA96-929F-D596-42EE9C770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676" y="5191371"/>
            <a:ext cx="578417" cy="594263"/>
          </a:xfrm>
          <a:prstGeom prst="rect">
            <a:avLst/>
          </a:pr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D364FFE-24C9-3C32-E297-C61FA9F2AE94}"/>
              </a:ext>
            </a:extLst>
          </p:cNvPr>
          <p:cNvSpPr/>
          <p:nvPr/>
        </p:nvSpPr>
        <p:spPr>
          <a:xfrm>
            <a:off x="7136523" y="4528590"/>
            <a:ext cx="1421991" cy="132556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Your Forked Repo</a:t>
            </a:r>
          </a:p>
        </p:txBody>
      </p:sp>
      <p:pic>
        <p:nvPicPr>
          <p:cNvPr id="26" name="Picture 25" descr="A picture containing sketch, rectangle, black and white, design&#10;&#10;Description automatically generated">
            <a:extLst>
              <a:ext uri="{FF2B5EF4-FFF2-40B4-BE49-F238E27FC236}">
                <a16:creationId xmlns:a16="http://schemas.microsoft.com/office/drawing/2014/main" id="{57CFCDDB-72FA-0E82-73AF-5B5B092E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309" y="5191370"/>
            <a:ext cx="578417" cy="59426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A75479E-879E-7FB7-5D05-28FCDB596451}"/>
              </a:ext>
            </a:extLst>
          </p:cNvPr>
          <p:cNvSpPr txBox="1"/>
          <p:nvPr/>
        </p:nvSpPr>
        <p:spPr>
          <a:xfrm>
            <a:off x="5233476" y="5334612"/>
            <a:ext cx="570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A3E89A-581B-FB5D-EFA8-99503F199125}"/>
              </a:ext>
            </a:extLst>
          </p:cNvPr>
          <p:cNvCxnSpPr>
            <a:cxnSpLocks/>
            <a:stCxn id="18" idx="0"/>
            <a:endCxn id="19" idx="4"/>
          </p:cNvCxnSpPr>
          <p:nvPr/>
        </p:nvCxnSpPr>
        <p:spPr>
          <a:xfrm flipV="1">
            <a:off x="3247429" y="3540861"/>
            <a:ext cx="0" cy="3624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EEF7969-8AB5-4BFC-A238-FE193D57E332}"/>
              </a:ext>
            </a:extLst>
          </p:cNvPr>
          <p:cNvCxnSpPr>
            <a:cxnSpLocks/>
            <a:stCxn id="19" idx="0"/>
            <a:endCxn id="20" idx="4"/>
          </p:cNvCxnSpPr>
          <p:nvPr/>
        </p:nvCxnSpPr>
        <p:spPr>
          <a:xfrm flipV="1">
            <a:off x="3247429" y="2946809"/>
            <a:ext cx="0" cy="3339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9E844C5-D864-6768-37F0-2B977CC5FBF6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3247429" y="3536526"/>
            <a:ext cx="0" cy="3667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15C8A27-9619-E109-AF57-B846836957D3}"/>
              </a:ext>
            </a:extLst>
          </p:cNvPr>
          <p:cNvSpPr txBox="1"/>
          <p:nvPr/>
        </p:nvSpPr>
        <p:spPr>
          <a:xfrm>
            <a:off x="2656450" y="4163367"/>
            <a:ext cx="1181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Branch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9B02083-8C80-E38F-0064-1644D7368F68}"/>
              </a:ext>
            </a:extLst>
          </p:cNvPr>
          <p:cNvSpPr txBox="1"/>
          <p:nvPr/>
        </p:nvSpPr>
        <p:spPr>
          <a:xfrm>
            <a:off x="7023142" y="4207178"/>
            <a:ext cx="1612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Main Branch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AFA8C34-AACF-B820-B662-EE825929A908}"/>
              </a:ext>
            </a:extLst>
          </p:cNvPr>
          <p:cNvSpPr/>
          <p:nvPr/>
        </p:nvSpPr>
        <p:spPr>
          <a:xfrm>
            <a:off x="7644658" y="3903308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D6D965C-3D5E-3A82-57ED-A7357B98A2CC}"/>
              </a:ext>
            </a:extLst>
          </p:cNvPr>
          <p:cNvSpPr/>
          <p:nvPr/>
        </p:nvSpPr>
        <p:spPr>
          <a:xfrm>
            <a:off x="7644658" y="3280802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2BCDB3D-D0BE-94A9-B49A-B095B6189E69}"/>
              </a:ext>
            </a:extLst>
          </p:cNvPr>
          <p:cNvSpPr/>
          <p:nvPr/>
        </p:nvSpPr>
        <p:spPr>
          <a:xfrm>
            <a:off x="7644658" y="2686750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EA1D7DE-C955-9862-22F2-60A700664779}"/>
              </a:ext>
            </a:extLst>
          </p:cNvPr>
          <p:cNvCxnSpPr>
            <a:cxnSpLocks/>
            <a:stCxn id="53" idx="0"/>
            <a:endCxn id="54" idx="4"/>
          </p:cNvCxnSpPr>
          <p:nvPr/>
        </p:nvCxnSpPr>
        <p:spPr>
          <a:xfrm flipV="1">
            <a:off x="7787271" y="3540861"/>
            <a:ext cx="0" cy="3624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666E0D5-197D-7C98-4ADA-FC6938EAE182}"/>
              </a:ext>
            </a:extLst>
          </p:cNvPr>
          <p:cNvCxnSpPr>
            <a:cxnSpLocks/>
            <a:stCxn id="54" idx="0"/>
            <a:endCxn id="55" idx="4"/>
          </p:cNvCxnSpPr>
          <p:nvPr/>
        </p:nvCxnSpPr>
        <p:spPr>
          <a:xfrm flipV="1">
            <a:off x="7787271" y="2946809"/>
            <a:ext cx="0" cy="3339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E51FEA1-A807-BAE7-623C-E1D92E36B187}"/>
              </a:ext>
            </a:extLst>
          </p:cNvPr>
          <p:cNvCxnSpPr>
            <a:cxnSpLocks/>
            <a:stCxn id="53" idx="0"/>
          </p:cNvCxnSpPr>
          <p:nvPr/>
        </p:nvCxnSpPr>
        <p:spPr>
          <a:xfrm flipV="1">
            <a:off x="7787271" y="3536526"/>
            <a:ext cx="0" cy="3667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09E894ED-3477-8FB6-F65F-755B08330236}"/>
              </a:ext>
            </a:extLst>
          </p:cNvPr>
          <p:cNvSpPr/>
          <p:nvPr/>
        </p:nvSpPr>
        <p:spPr>
          <a:xfrm>
            <a:off x="6989670" y="2200825"/>
            <a:ext cx="285226" cy="2600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C57EF1A1-F804-E047-FB0B-1CAC3F10B8B6}"/>
              </a:ext>
            </a:extLst>
          </p:cNvPr>
          <p:cNvSpPr/>
          <p:nvPr/>
        </p:nvSpPr>
        <p:spPr>
          <a:xfrm>
            <a:off x="7132283" y="2454807"/>
            <a:ext cx="512375" cy="382865"/>
          </a:xfrm>
          <a:custGeom>
            <a:avLst/>
            <a:gdLst>
              <a:gd name="connsiteX0" fmla="*/ 600589 w 600589"/>
              <a:gd name="connsiteY0" fmla="*/ 394283 h 419772"/>
              <a:gd name="connsiteX1" fmla="*/ 72082 w 600589"/>
              <a:gd name="connsiteY1" fmla="*/ 377505 h 419772"/>
              <a:gd name="connsiteX2" fmla="*/ 4970 w 600589"/>
              <a:gd name="connsiteY2" fmla="*/ 0 h 419772"/>
              <a:gd name="connsiteX3" fmla="*/ 4970 w 600589"/>
              <a:gd name="connsiteY3" fmla="*/ 0 h 41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589" h="419772">
                <a:moveTo>
                  <a:pt x="600589" y="394283"/>
                </a:moveTo>
                <a:cubicBezTo>
                  <a:pt x="385970" y="418751"/>
                  <a:pt x="171352" y="443219"/>
                  <a:pt x="72082" y="377505"/>
                </a:cubicBezTo>
                <a:cubicBezTo>
                  <a:pt x="-27188" y="311791"/>
                  <a:pt x="4970" y="0"/>
                  <a:pt x="4970" y="0"/>
                </a:cubicBezTo>
                <a:lnTo>
                  <a:pt x="4970" y="0"/>
                </a:ln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7E23A4F-D06C-7D3A-2F73-04935A70A129}"/>
              </a:ext>
            </a:extLst>
          </p:cNvPr>
          <p:cNvSpPr/>
          <p:nvPr/>
        </p:nvSpPr>
        <p:spPr>
          <a:xfrm>
            <a:off x="6989670" y="1690688"/>
            <a:ext cx="285226" cy="2600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D0719E6-9344-4684-A040-5E690D129535}"/>
              </a:ext>
            </a:extLst>
          </p:cNvPr>
          <p:cNvCxnSpPr>
            <a:cxnSpLocks/>
            <a:stCxn id="59" idx="0"/>
            <a:endCxn id="66" idx="4"/>
          </p:cNvCxnSpPr>
          <p:nvPr/>
        </p:nvCxnSpPr>
        <p:spPr>
          <a:xfrm flipV="1">
            <a:off x="7132283" y="1950747"/>
            <a:ext cx="0" cy="25007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89E9957D-F05D-7F7E-ED4F-072933E3893D}"/>
              </a:ext>
            </a:extLst>
          </p:cNvPr>
          <p:cNvSpPr/>
          <p:nvPr/>
        </p:nvSpPr>
        <p:spPr>
          <a:xfrm>
            <a:off x="3104816" y="2115438"/>
            <a:ext cx="285226" cy="2600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56BCDA1-FF7C-8A4B-6D87-0E7CC4D9CC6C}"/>
              </a:ext>
            </a:extLst>
          </p:cNvPr>
          <p:cNvCxnSpPr>
            <a:cxnSpLocks/>
            <a:stCxn id="20" idx="0"/>
            <a:endCxn id="70" idx="4"/>
          </p:cNvCxnSpPr>
          <p:nvPr/>
        </p:nvCxnSpPr>
        <p:spPr>
          <a:xfrm flipV="1">
            <a:off x="3247429" y="2375497"/>
            <a:ext cx="0" cy="31125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78A6E7E-57C9-6331-B050-C3D381DD0F79}"/>
              </a:ext>
            </a:extLst>
          </p:cNvPr>
          <p:cNvCxnSpPr>
            <a:cxnSpLocks/>
          </p:cNvCxnSpPr>
          <p:nvPr/>
        </p:nvCxnSpPr>
        <p:spPr>
          <a:xfrm flipH="1">
            <a:off x="3699545" y="1838378"/>
            <a:ext cx="3078760" cy="3622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F137C1D-DBE4-D113-4CAF-2AA5D2A966E3}"/>
              </a:ext>
            </a:extLst>
          </p:cNvPr>
          <p:cNvSpPr txBox="1"/>
          <p:nvPr/>
        </p:nvSpPr>
        <p:spPr>
          <a:xfrm>
            <a:off x="4441771" y="2202793"/>
            <a:ext cx="1638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Pull Request (PR)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80274F-72DE-857D-BE17-103E47246A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5273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6AD63-C8E3-550C-CA90-81AE21FEA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Forks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A6756-5B34-A675-D302-E8B706B7F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59886"/>
            <a:ext cx="10515600" cy="318260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Improves collaboration </a:t>
            </a:r>
          </a:p>
          <a:p>
            <a:pPr lvl="1"/>
            <a:r>
              <a:rPr lang="en-US" dirty="0"/>
              <a:t>Don’t have to worry about disturbing the upstream repo </a:t>
            </a:r>
          </a:p>
          <a:p>
            <a:pPr lvl="1"/>
            <a:r>
              <a:rPr lang="en-US" dirty="0"/>
              <a:t>Improves transparency through pull requests </a:t>
            </a:r>
          </a:p>
          <a:p>
            <a:r>
              <a:rPr lang="en-US" dirty="0"/>
              <a:t>Go ahead and Fork my repo:</a:t>
            </a:r>
          </a:p>
          <a:p>
            <a:pPr lvl="1"/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https://github.com/rctutorial/hello-world</a:t>
            </a:r>
            <a:endParaRPr lang="en-US" dirty="0"/>
          </a:p>
          <a:p>
            <a:pPr lvl="1"/>
            <a:r>
              <a:rPr lang="en-US" dirty="0"/>
              <a:t>Click “Fork” button</a:t>
            </a:r>
          </a:p>
          <a:p>
            <a:pPr lvl="1"/>
            <a:r>
              <a:rPr lang="en-US" dirty="0"/>
              <a:t>Click “Create fork”</a:t>
            </a:r>
          </a:p>
          <a:p>
            <a:r>
              <a:rPr lang="en-US" dirty="0"/>
              <a:t>Creates your own version of my repo under your GitHub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DA9DEA-EF06-2851-537F-AEC2056A0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35" y="5066951"/>
            <a:ext cx="5205319" cy="5826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188DA0-CADF-30F8-D81C-9E57115A7E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104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CCABE-CA7D-9147-A2BC-C7B0D889B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version control?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1B985-6888-8253-546C-8538F7001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0525" y="1643891"/>
            <a:ext cx="4355969" cy="4163129"/>
          </a:xfrm>
        </p:spPr>
        <p:txBody>
          <a:bodyPr>
            <a:noAutofit/>
          </a:bodyPr>
          <a:lstStyle/>
          <a:p>
            <a:r>
              <a:rPr lang="en-US" dirty="0"/>
              <a:t>Google Docs includes "Version History" </a:t>
            </a:r>
          </a:p>
          <a:p>
            <a:r>
              <a:rPr lang="en-US" dirty="0"/>
              <a:t>This allows you to see what changes were made, when those changes happened, and who made them</a:t>
            </a:r>
          </a:p>
          <a:p>
            <a:r>
              <a:rPr lang="en-US" dirty="0"/>
              <a:t>You can also revert to a previous version of your file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9F8C69D-0B30-6CB9-26E1-78F33171F0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4940882"/>
              </p:ext>
            </p:extLst>
          </p:nvPr>
        </p:nvGraphicFramePr>
        <p:xfrm>
          <a:off x="4988379" y="1668236"/>
          <a:ext cx="4318571" cy="43735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0006200" imgH="10145880" progId="">
                  <p:embed/>
                </p:oleObj>
              </mc:Choice>
              <mc:Fallback>
                <p:oleObj r:id="rId2" imgW="10006200" imgH="1014588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9F8C69D-0B30-6CB9-26E1-78F33171F0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88379" y="1668236"/>
                        <a:ext cx="4318571" cy="43735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944A0C0F-4BAC-E10F-FB8A-730A0FB11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4122" y="1612481"/>
            <a:ext cx="1936762" cy="444129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023B08-B933-29CA-E12F-4E6F218A67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8728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Clone</a:t>
            </a:r>
            <a:endParaRPr dirty="0"/>
          </a:p>
        </p:txBody>
      </p:sp>
      <p:sp>
        <p:nvSpPr>
          <p:cNvPr id="409" name="Google Shape;409;p51"/>
          <p:cNvSpPr txBox="1">
            <a:spLocks noGrp="1"/>
          </p:cNvSpPr>
          <p:nvPr>
            <p:ph type="body" idx="1"/>
          </p:nvPr>
        </p:nvSpPr>
        <p:spPr>
          <a:xfrm>
            <a:off x="838200" y="1325700"/>
            <a:ext cx="10999200" cy="499121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79730" algn="l" rtl="0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Git clone </a:t>
            </a:r>
            <a:r>
              <a:rPr lang="en-US" b="1" dirty="0"/>
              <a:t>makes a clone (or copy) of a remote repo in a new directory, at another location</a:t>
            </a:r>
            <a:r>
              <a:rPr lang="en-US" dirty="0"/>
              <a:t>.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&lt;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&gt; &lt;optional new name&gt;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79730" algn="l" rtl="0">
              <a:spcBef>
                <a:spcPts val="1000"/>
              </a:spcBef>
              <a:spcAft>
                <a:spcPts val="1200"/>
              </a:spcAft>
              <a:buSzPct val="100000"/>
              <a:buChar char="•"/>
            </a:pPr>
            <a:r>
              <a:rPr lang="en-US" dirty="0"/>
              <a:t>Easy way to grab third-party code, or pre-existing code you might need to work on</a:t>
            </a:r>
          </a:p>
          <a:p>
            <a:pPr marL="457200" lvl="0" indent="-379730" algn="l" rtl="0">
              <a:spcBef>
                <a:spcPts val="1000"/>
              </a:spcBef>
              <a:spcAft>
                <a:spcPts val="1200"/>
              </a:spcAft>
              <a:buSzPct val="100000"/>
              <a:buChar char="•"/>
            </a:pPr>
            <a:r>
              <a:rPr lang="en-US" dirty="0"/>
              <a:t>Cloning when you have SSH keys (be sure to make “</a:t>
            </a:r>
            <a:r>
              <a:rPr lang="en-US" dirty="0" err="1"/>
              <a:t>git_work_cloned</a:t>
            </a:r>
            <a:r>
              <a:rPr lang="en-US" dirty="0"/>
              <a:t>”):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</a:t>
            </a:r>
            <a:r>
              <a:rPr lang="en-US" sz="2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git@github.com:rctutorial</a:t>
            </a:r>
            <a:r>
              <a:rPr lang="en-US" sz="2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/hello-</a:t>
            </a:r>
            <a:r>
              <a:rPr lang="en-US" sz="2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world.git</a:t>
            </a:r>
            <a:endParaRPr lang="en-US"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DDD59D-FC03-EA8B-708B-5417D482D0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60</a:t>
            </a:fld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Requests (PRs)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request that an upstream repo pull your branch into their branch</a:t>
            </a:r>
          </a:p>
          <a:p>
            <a:r>
              <a:rPr lang="en-US" dirty="0"/>
              <a:t>Starting a PR does not automatically merge changes</a:t>
            </a:r>
          </a:p>
          <a:p>
            <a:pPr lvl="1"/>
            <a:r>
              <a:rPr lang="en-US" dirty="0"/>
              <a:t>Notifies maintainers of upstream repo</a:t>
            </a:r>
          </a:p>
          <a:p>
            <a:pPr lvl="1"/>
            <a:r>
              <a:rPr lang="en-US" dirty="0"/>
              <a:t>Allows maintainers to review your changes</a:t>
            </a:r>
          </a:p>
          <a:p>
            <a:pPr lvl="2"/>
            <a:r>
              <a:rPr lang="en-US" dirty="0"/>
              <a:t>Discussion of changes</a:t>
            </a:r>
          </a:p>
          <a:p>
            <a:pPr lvl="2"/>
            <a:r>
              <a:rPr lang="en-US" dirty="0"/>
              <a:t>Requested additional changes </a:t>
            </a:r>
          </a:p>
          <a:p>
            <a:r>
              <a:rPr lang="en-US" dirty="0"/>
              <a:t>Maintainers of upstream repo merge in the changes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7CE3D-8ACE-B338-B9C8-F2AF33D8C0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423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0399"/>
            <a:ext cx="10515600" cy="4600342"/>
          </a:xfrm>
        </p:spPr>
        <p:txBody>
          <a:bodyPr>
            <a:normAutofit/>
          </a:bodyPr>
          <a:lstStyle/>
          <a:p>
            <a:pPr marL="628650" indent="-514350">
              <a:buFont typeface="+mj-lt"/>
              <a:buAutoNum type="arabicPeriod"/>
            </a:pPr>
            <a:r>
              <a:rPr lang="en-US" sz="2400" dirty="0"/>
              <a:t>Fork upstream repo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Clone the forked repo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Connect forked and cloned repo to upstream repo. Ex. using SSH keys:</a:t>
            </a:r>
          </a:p>
          <a:p>
            <a:pPr marL="628650" indent="-514350">
              <a:buFont typeface="+mj-lt"/>
              <a:buAutoNum type="arabicPeriod"/>
            </a:pPr>
            <a:endParaRPr lang="en-US" sz="2400" dirty="0"/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Create a new branch specific to your change</a:t>
            </a:r>
          </a:p>
          <a:p>
            <a:pPr marL="628650" indent="-514350">
              <a:buFont typeface="+mj-lt"/>
              <a:buAutoNum type="arabicPeriod"/>
            </a:pPr>
            <a:endParaRPr lang="en-US" sz="2400" dirty="0"/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Make your changes on this branch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Perform a git add, commit, and push to origin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Create a PR from GitHub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828826-525D-E41D-2D97-F530C86B9030}"/>
              </a:ext>
            </a:extLst>
          </p:cNvPr>
          <p:cNvSpPr txBox="1"/>
          <p:nvPr/>
        </p:nvSpPr>
        <p:spPr>
          <a:xfrm>
            <a:off x="1459683" y="3957576"/>
            <a:ext cx="87329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checkout –b &lt;new-branch&gt; &lt;branch-to-copy&gt;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53BCE-0473-0E5B-32BB-85A6F7614D12}"/>
              </a:ext>
            </a:extLst>
          </p:cNvPr>
          <p:cNvSpPr txBox="1"/>
          <p:nvPr/>
        </p:nvSpPr>
        <p:spPr>
          <a:xfrm>
            <a:off x="1459683" y="3042621"/>
            <a:ext cx="10192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add upstream 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git@github.com:rctutorial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/hello-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world.git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A0D779-5C91-B550-9CF4-2C019888F9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333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1DF-C3EA-8BF2-2C13-75CA7974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0CC48-BE14-EE76-E852-6417870E1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412525"/>
          </a:xfrm>
        </p:spPr>
        <p:txBody>
          <a:bodyPr/>
          <a:lstStyle/>
          <a:p>
            <a:r>
              <a:rPr lang="en-US" dirty="0"/>
              <a:t>After you push your changes to the forked repo, you can click the pop-up “Compare &amp; pull request” on GitHub </a:t>
            </a:r>
          </a:p>
          <a:p>
            <a:pPr lvl="1"/>
            <a:r>
              <a:rPr lang="en-US" dirty="0"/>
              <a:t>Will disappear after some time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5B7BA50-9037-9AA0-078B-4C5A3EAB1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085" y="3779357"/>
            <a:ext cx="7772400" cy="13266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F16991-40CD-EF59-740A-02FD50507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085" y="3344094"/>
            <a:ext cx="8579291" cy="219721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E797E-5575-91FE-B139-E8F8167734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368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1DF-C3EA-8BF2-2C13-75CA7974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0CC48-BE14-EE76-E852-6417870E1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083645"/>
          </a:xfrm>
        </p:spPr>
        <p:txBody>
          <a:bodyPr>
            <a:normAutofit fontScale="92500" lnSpcReduction="10000"/>
          </a:bodyPr>
          <a:lstStyle/>
          <a:p>
            <a:r>
              <a:rPr lang="en-US" sz="3000" dirty="0"/>
              <a:t>After you push your changes to the forked repo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dirty="0"/>
              <a:t>Switch to your new branch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dirty="0"/>
              <a:t>Click the drop-down arrow next to “Contribute”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dirty="0"/>
              <a:t>Click “Open pull request”</a:t>
            </a:r>
          </a:p>
          <a:p>
            <a:r>
              <a:rPr lang="en-US" sz="3000" dirty="0"/>
              <a:t>Will NOT disappear!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54C5A9-75C7-4E8A-AD81-69068D7EDE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36881" y="3856168"/>
            <a:ext cx="6798856" cy="217664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272F18-24E9-CBE0-496F-E10A36D0E9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127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1DF-C3EA-8BF2-2C13-75CA7974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1D158B-5ACF-7F1A-5303-D3D3661490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03065" y="2380893"/>
            <a:ext cx="7208590" cy="269682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9613335-D01F-2110-5C5A-252AD0DDD1FE}"/>
              </a:ext>
            </a:extLst>
          </p:cNvPr>
          <p:cNvSpPr/>
          <p:nvPr/>
        </p:nvSpPr>
        <p:spPr>
          <a:xfrm>
            <a:off x="2765674" y="2898024"/>
            <a:ext cx="2041321" cy="340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AD1F6A-E942-38D0-2F6C-F23D9D318647}"/>
              </a:ext>
            </a:extLst>
          </p:cNvPr>
          <p:cNvSpPr/>
          <p:nvPr/>
        </p:nvSpPr>
        <p:spPr>
          <a:xfrm>
            <a:off x="4909130" y="2898024"/>
            <a:ext cx="2534873" cy="340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78FC2F-ADAC-CB43-B5AE-705C87BE905B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568844" y="3068036"/>
            <a:ext cx="119683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ED53F84-3399-D27E-A7BB-104994501D5E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6176567" y="1979699"/>
            <a:ext cx="1032544" cy="91832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E5EE64-E336-2586-3482-C1D84FA9AE84}"/>
              </a:ext>
            </a:extLst>
          </p:cNvPr>
          <p:cNvSpPr txBox="1"/>
          <p:nvPr/>
        </p:nvSpPr>
        <p:spPr>
          <a:xfrm>
            <a:off x="251670" y="2864571"/>
            <a:ext cx="1593908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Upstream repo and branch we want to merge into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020FA4-FB0E-595A-A4D6-7C7B010342E7}"/>
              </a:ext>
            </a:extLst>
          </p:cNvPr>
          <p:cNvSpPr txBox="1"/>
          <p:nvPr/>
        </p:nvSpPr>
        <p:spPr>
          <a:xfrm>
            <a:off x="7352951" y="1655398"/>
            <a:ext cx="235870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Our forked repo and branch with our changes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FC0015-C08C-5087-69B3-C55EFA727B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3654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Requests – Best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7532" y="1515232"/>
            <a:ext cx="10515600" cy="4163129"/>
          </a:xfrm>
        </p:spPr>
        <p:txBody>
          <a:bodyPr/>
          <a:lstStyle/>
          <a:p>
            <a:r>
              <a:rPr lang="en-US" dirty="0"/>
              <a:t>Create a new feature branch of forked repo</a:t>
            </a:r>
          </a:p>
          <a:p>
            <a:r>
              <a:rPr lang="en-US" dirty="0"/>
              <a:t>When submitting a PR</a:t>
            </a:r>
          </a:p>
          <a:p>
            <a:pPr lvl="1"/>
            <a:r>
              <a:rPr lang="en-US" dirty="0"/>
              <a:t>Provide a short descriptive title</a:t>
            </a:r>
          </a:p>
          <a:p>
            <a:pPr lvl="1"/>
            <a:r>
              <a:rPr lang="en-US" dirty="0"/>
              <a:t>In comment section</a:t>
            </a:r>
          </a:p>
          <a:p>
            <a:pPr lvl="2"/>
            <a:r>
              <a:rPr lang="en-US" dirty="0"/>
              <a:t>Link to any current issue</a:t>
            </a:r>
          </a:p>
          <a:p>
            <a:pPr lvl="2"/>
            <a:r>
              <a:rPr lang="en-US" dirty="0"/>
              <a:t>Describe what the PR does and reasons for it</a:t>
            </a:r>
          </a:p>
          <a:p>
            <a:r>
              <a:rPr lang="en-US" dirty="0"/>
              <a:t>Draft pull requests </a:t>
            </a:r>
          </a:p>
          <a:p>
            <a:pPr lvl="1"/>
            <a:r>
              <a:rPr lang="en-US" dirty="0"/>
              <a:t>PR is a work in progress</a:t>
            </a:r>
          </a:p>
          <a:p>
            <a:pPr lvl="1"/>
            <a:r>
              <a:rPr lang="en-US" dirty="0"/>
              <a:t>Can be used for discussion</a:t>
            </a:r>
          </a:p>
          <a:p>
            <a:endParaRPr lang="en-US" dirty="0"/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6EE86F1-8D29-94AB-BC90-5E7E3E723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189" y="4279730"/>
            <a:ext cx="2641600" cy="1574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389B6-1B9D-8C18-988B-618EDFA6CC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2426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doing a “git pull” you are merging in changes</a:t>
            </a:r>
          </a:p>
          <a:p>
            <a:r>
              <a:rPr lang="en-US" dirty="0"/>
              <a:t>This process can be done manually</a:t>
            </a:r>
          </a:p>
          <a:p>
            <a:r>
              <a:rPr lang="en-US" dirty="0"/>
              <a:t>When collaborating, multiple individuals can be working on the same item</a:t>
            </a:r>
          </a:p>
          <a:p>
            <a:pPr lvl="1"/>
            <a:r>
              <a:rPr lang="en-US" dirty="0"/>
              <a:t>Conflicts can happen!</a:t>
            </a:r>
          </a:p>
          <a:p>
            <a:r>
              <a:rPr lang="en-US" dirty="0"/>
              <a:t>One needs to manually resolve conflicts </a:t>
            </a:r>
          </a:p>
          <a:p>
            <a:r>
              <a:rPr lang="en-US" dirty="0"/>
              <a:t>Fantastic tutorial on merging: </a:t>
            </a:r>
          </a:p>
          <a:p>
            <a:pPr marL="114300" indent="0">
              <a:buNone/>
            </a:pPr>
            <a:r>
              <a:rPr lang="en-US" sz="2200" dirty="0">
                <a:hlinkClick r:id="rId2"/>
              </a:rPr>
              <a:t>https://www.atlassian.com/git/tutorials/using-branches/git-merge</a:t>
            </a:r>
            <a:r>
              <a:rPr lang="en-US" sz="22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87AB8-28ED-236C-4451-ED1B825EE1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705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Help! I’m stuck, where do I go?</a:t>
            </a:r>
            <a:endParaRPr dirty="0"/>
          </a:p>
        </p:txBody>
      </p:sp>
      <p:sp>
        <p:nvSpPr>
          <p:cNvPr id="544" name="Google Shape;544;p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dirty="0">
                <a:solidFill>
                  <a:srgbClr val="1D1C1D"/>
                </a:solidFill>
              </a:rPr>
              <a:t>Trainings with Center for Research Data and Digital Scholarship (CRDDS)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3"/>
              </a:rPr>
              <a:t>https://www.colorado.edu/crdds/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dirty="0">
                <a:solidFill>
                  <a:srgbClr val="1D1C1D"/>
                </a:solidFill>
              </a:rPr>
              <a:t>Software Carpentries tutorial: </a:t>
            </a:r>
            <a:r>
              <a:rPr lang="en-US" sz="2300" dirty="0">
                <a:solidFill>
                  <a:srgbClr val="1D1C1D"/>
                </a:solidFill>
                <a:hlinkClick r:id="rId4"/>
              </a:rPr>
              <a:t>https://swcarpentry.github.io/git-novice/index.html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i="0" dirty="0">
                <a:solidFill>
                  <a:srgbClr val="24292F"/>
                </a:solidFill>
                <a:effectLst/>
                <a:latin typeface="+mn-lt"/>
              </a:rPr>
              <a:t>GitHub Student Developer Pack: </a:t>
            </a:r>
            <a:r>
              <a:rPr lang="en-US" sz="2300" i="0" dirty="0">
                <a:solidFill>
                  <a:srgbClr val="24292F"/>
                </a:solidFill>
                <a:effectLst/>
                <a:latin typeface="+mn-lt"/>
                <a:hlinkClick r:id="rId5"/>
              </a:rPr>
              <a:t>https://education.github.com/pack</a:t>
            </a: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dirty="0">
                <a:solidFill>
                  <a:srgbClr val="1D1C1D"/>
                </a:solidFill>
              </a:rPr>
              <a:t>Helpdesk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6"/>
              </a:rPr>
              <a:t>rc-help@colorado.edu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5" name="Google Shape;545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Survey and feedback</a:t>
            </a:r>
            <a:endParaRPr dirty="0"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600" dirty="0"/>
          </a:p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/>
          </a:p>
          <a:p>
            <a:pPr marL="0" indent="0">
              <a:lnSpc>
                <a:spcPct val="200000"/>
              </a:lnSpc>
              <a:spcBef>
                <a:spcPts val="800"/>
              </a:spcBef>
              <a:buSzPts val="1100"/>
              <a:buNone/>
            </a:pPr>
            <a:r>
              <a:rPr lang="en-US" sz="3000" b="1" dirty="0">
                <a:solidFill>
                  <a:schemeClr val="tx1"/>
                </a:solidFill>
              </a:rPr>
              <a:t>Survey: </a:t>
            </a:r>
            <a:r>
              <a:rPr lang="en-US" sz="3000" b="1" u="sng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http://tinyurl.com/curc-survey18</a:t>
            </a:r>
            <a:endParaRPr lang="en-US" sz="3000" b="1" dirty="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30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3000" dirty="0">
              <a:solidFill>
                <a:schemeClr val="tx1"/>
              </a:solidFill>
            </a:endParaRPr>
          </a:p>
          <a:p>
            <a:pPr marL="0" indent="0">
              <a:lnSpc>
                <a:spcPct val="200000"/>
              </a:lnSpc>
              <a:spcBef>
                <a:spcPts val="800"/>
              </a:spcBef>
              <a:buSzPts val="1100"/>
              <a:buNone/>
            </a:pPr>
            <a:r>
              <a:rPr lang="en-US" sz="3200" b="1" dirty="0"/>
              <a:t>Slides: </a:t>
            </a:r>
            <a:r>
              <a:rPr lang="en-US" sz="3200" b="1" dirty="0">
                <a:hlinkClick r:id="rId4"/>
              </a:rPr>
              <a:t>https://github.com/ResearchComputing/git_github_in_depth_short_course</a:t>
            </a:r>
            <a:r>
              <a:rPr lang="en-US" sz="3200" b="1" dirty="0"/>
              <a:t>  </a:t>
            </a:r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3000" dirty="0">
              <a:solidFill>
                <a:schemeClr val="tx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9471" y="1458000"/>
            <a:ext cx="3485057" cy="34525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Additional benefits of version control</a:t>
            </a:r>
            <a:endParaRPr sz="4000" dirty="0"/>
          </a:p>
        </p:txBody>
      </p:sp>
      <p:sp>
        <p:nvSpPr>
          <p:cNvPr id="158" name="Google Shape;158;p22"/>
          <p:cNvSpPr txBox="1">
            <a:spLocks noGrp="1"/>
          </p:cNvSpPr>
          <p:nvPr>
            <p:ph type="body" idx="1"/>
          </p:nvPr>
        </p:nvSpPr>
        <p:spPr>
          <a:xfrm>
            <a:off x="838200" y="1502950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dirty="0"/>
              <a:t>Using version control provides 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Clear tracking of the repo’s history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Management and view of different branches (work)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Collaboration through merging of branches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C23B7B-DAD8-854E-1E06-F7204FBF19C8}"/>
              </a:ext>
            </a:extLst>
          </p:cNvPr>
          <p:cNvGrpSpPr/>
          <p:nvPr/>
        </p:nvGrpSpPr>
        <p:grpSpPr>
          <a:xfrm>
            <a:off x="6370576" y="3351613"/>
            <a:ext cx="5094475" cy="2610400"/>
            <a:chOff x="6370576" y="3351613"/>
            <a:chExt cx="5094475" cy="2610400"/>
          </a:xfrm>
        </p:grpSpPr>
        <p:grpSp>
          <p:nvGrpSpPr>
            <p:cNvPr id="160" name="Google Shape;160;p22"/>
            <p:cNvGrpSpPr/>
            <p:nvPr/>
          </p:nvGrpSpPr>
          <p:grpSpPr>
            <a:xfrm>
              <a:off x="6370576" y="3351613"/>
              <a:ext cx="5094475" cy="2610400"/>
              <a:chOff x="6867025" y="3057225"/>
              <a:chExt cx="5094475" cy="2610400"/>
            </a:xfrm>
          </p:grpSpPr>
          <p:pic>
            <p:nvPicPr>
              <p:cNvPr id="161" name="Google Shape;161;p2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867025" y="3057225"/>
                <a:ext cx="5094475" cy="2610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2" name="Google Shape;162;p22"/>
              <p:cNvSpPr/>
              <p:nvPr/>
            </p:nvSpPr>
            <p:spPr>
              <a:xfrm>
                <a:off x="6913350" y="4669300"/>
                <a:ext cx="824700" cy="216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3" name="Google Shape;163;p22"/>
            <p:cNvSpPr txBox="1"/>
            <p:nvPr/>
          </p:nvSpPr>
          <p:spPr>
            <a:xfrm>
              <a:off x="6416901" y="4841288"/>
              <a:ext cx="836726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Main    </a:t>
              </a:r>
              <a:endParaRPr sz="1800" b="1" dirty="0">
                <a:solidFill>
                  <a:srgbClr val="6AA84F"/>
                </a:solidFill>
                <a:highlight>
                  <a:schemeClr val="lt1"/>
                </a:highlight>
              </a:endParaRPr>
            </a:p>
          </p:txBody>
        </p:sp>
      </p:grpSp>
      <p:sp>
        <p:nvSpPr>
          <p:cNvPr id="164" name="Google Shape;164;p22"/>
          <p:cNvSpPr txBox="1"/>
          <p:nvPr/>
        </p:nvSpPr>
        <p:spPr>
          <a:xfrm>
            <a:off x="464325" y="5743575"/>
            <a:ext cx="625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Images: </a:t>
            </a:r>
            <a:r>
              <a:rPr lang="en-US" dirty="0" err="1"/>
              <a:t>nobledesktop.com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5B5E1C-CF14-FA41-E905-A9FA3E24BD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F11770-5531-268A-59D6-B768CD81BC35}"/>
              </a:ext>
            </a:extLst>
          </p:cNvPr>
          <p:cNvSpPr/>
          <p:nvPr/>
        </p:nvSpPr>
        <p:spPr>
          <a:xfrm>
            <a:off x="1" y="5496128"/>
            <a:ext cx="12191999" cy="1361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C01B23-BECB-63FA-7F1E-82927B755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&amp; Merging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FD57F-B332-389D-909C-068A2BF88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0543" y="3496361"/>
            <a:ext cx="8197244" cy="249239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 descr="Dev-Bootcamp-created-handy-dandy-graphic-explain-have-permission-to-use-this-image-provided-you-do-not-modify-its-content-no-">
            <a:extLst>
              <a:ext uri="{FF2B5EF4-FFF2-40B4-BE49-F238E27FC236}">
                <a16:creationId xmlns:a16="http://schemas.microsoft.com/office/drawing/2014/main" id="{2DA03F11-7D49-7690-6634-D0EDBBCD7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959" y="1464607"/>
            <a:ext cx="9288081" cy="5359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6EAC7C-7CCD-4E93-FBCE-48650BAC4831}"/>
              </a:ext>
            </a:extLst>
          </p:cNvPr>
          <p:cNvSpPr txBox="1"/>
          <p:nvPr/>
        </p:nvSpPr>
        <p:spPr>
          <a:xfrm>
            <a:off x="6387640" y="6581338"/>
            <a:ext cx="5804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Jennifer Gilbert. https://imgur.com/git-branching-YG8In8X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260416-CC35-14D8-4813-463A89DC6A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9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EA381-4ADD-F57E-7352-39C8E134E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vs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D06E43-EEC9-EB73-60F5-2AE2E92D79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Git: version control system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the actual software</a:t>
            </a: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GitHub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cloud-based storage website</a:t>
            </a:r>
          </a:p>
        </p:txBody>
      </p:sp>
      <p:pic>
        <p:nvPicPr>
          <p:cNvPr id="4" name="Google Shape;183;p24">
            <a:extLst>
              <a:ext uri="{FF2B5EF4-FFF2-40B4-BE49-F238E27FC236}">
                <a16:creationId xmlns:a16="http://schemas.microsoft.com/office/drawing/2014/main" id="{8E7ABFBB-A60F-ABFF-9C4A-A95E07C2D55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965589" y="1346877"/>
            <a:ext cx="1419275" cy="1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84;p24">
            <a:extLst>
              <a:ext uri="{FF2B5EF4-FFF2-40B4-BE49-F238E27FC236}">
                <a16:creationId xmlns:a16="http://schemas.microsoft.com/office/drawing/2014/main" id="{11B5F4BF-83CF-3D31-9E4E-C3C3E88A6AD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5589" y="3856059"/>
            <a:ext cx="1657475" cy="16550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FFF91-406B-2AB0-4F5F-AEE1605BB2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370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22211</TotalTime>
  <Words>3173</Words>
  <Application>Microsoft Macintosh PowerPoint</Application>
  <PresentationFormat>Widescreen</PresentationFormat>
  <Paragraphs>543</Paragraphs>
  <Slides>69</Slides>
  <Notes>31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69</vt:i4>
      </vt:variant>
    </vt:vector>
  </HeadingPairs>
  <TitlesOfParts>
    <vt:vector size="77" baseType="lpstr">
      <vt:lpstr>Calibri</vt:lpstr>
      <vt:lpstr>Arial Black</vt:lpstr>
      <vt:lpstr>Courier New</vt:lpstr>
      <vt:lpstr>Tahoma</vt:lpstr>
      <vt:lpstr>Arial</vt:lpstr>
      <vt:lpstr>Consolas</vt:lpstr>
      <vt:lpstr>Aptos Black</vt:lpstr>
      <vt:lpstr>Office Theme</vt:lpstr>
      <vt:lpstr>PowerPoint Presentation</vt:lpstr>
      <vt:lpstr>Working with Git and GitHub</vt:lpstr>
      <vt:lpstr>Goals</vt:lpstr>
      <vt:lpstr>Outline</vt:lpstr>
      <vt:lpstr>What is version control?</vt:lpstr>
      <vt:lpstr>What is version control?</vt:lpstr>
      <vt:lpstr>Additional benefits of version control</vt:lpstr>
      <vt:lpstr>Branching &amp; Merging</vt:lpstr>
      <vt:lpstr>Git vs GitHub</vt:lpstr>
      <vt:lpstr>What is Git?</vt:lpstr>
      <vt:lpstr>Why is it called “Git”?</vt:lpstr>
      <vt:lpstr>What is GitHub?</vt:lpstr>
      <vt:lpstr>Alternatives to…</vt:lpstr>
      <vt:lpstr>When not to use GitHub</vt:lpstr>
      <vt:lpstr>PowerPoint Presentation</vt:lpstr>
      <vt:lpstr>PowerPoint Presentation</vt:lpstr>
      <vt:lpstr>Ways to interact with GitHub</vt:lpstr>
      <vt:lpstr>Website</vt:lpstr>
      <vt:lpstr>GitHub Desktop</vt:lpstr>
      <vt:lpstr>Be careful where you put your GitHub directory</vt:lpstr>
      <vt:lpstr>Getting Started with Git </vt:lpstr>
      <vt:lpstr>Getting Started</vt:lpstr>
      <vt:lpstr>Linking Git to GitHub</vt:lpstr>
      <vt:lpstr>Personal Access Token</vt:lpstr>
      <vt:lpstr>SSH Keys</vt:lpstr>
      <vt:lpstr>Getting Started with Git  (local)</vt:lpstr>
      <vt:lpstr>Hands on tutorial</vt:lpstr>
      <vt:lpstr>Git Repository (Repo)</vt:lpstr>
      <vt:lpstr>Git Init</vt:lpstr>
      <vt:lpstr>Create the main branch</vt:lpstr>
      <vt:lpstr>Let’s add a file! </vt:lpstr>
      <vt:lpstr>Best Practices: Documentation</vt:lpstr>
      <vt:lpstr>PowerPoint Presentation</vt:lpstr>
      <vt:lpstr>Areas of Git Workflow</vt:lpstr>
      <vt:lpstr>Git Status</vt:lpstr>
      <vt:lpstr>PowerPoint Presentation</vt:lpstr>
      <vt:lpstr>.gitignore</vt:lpstr>
      <vt:lpstr>PowerPoint Presentation</vt:lpstr>
      <vt:lpstr>Git Add</vt:lpstr>
      <vt:lpstr>Git Reset</vt:lpstr>
      <vt:lpstr>Git Commit</vt:lpstr>
      <vt:lpstr>Common practice – add, commit</vt:lpstr>
      <vt:lpstr>Git Log</vt:lpstr>
      <vt:lpstr>PowerPoint Presentation</vt:lpstr>
      <vt:lpstr>To GitHub we go!</vt:lpstr>
      <vt:lpstr>GitHub</vt:lpstr>
      <vt:lpstr>Create Repo in GitHub</vt:lpstr>
      <vt:lpstr>Linking local repo to GitHub repo</vt:lpstr>
      <vt:lpstr>Git Remote </vt:lpstr>
      <vt:lpstr>Sending local changes to GitHub</vt:lpstr>
      <vt:lpstr>Git Push</vt:lpstr>
      <vt:lpstr>GitHub</vt:lpstr>
      <vt:lpstr>Git Fetch &amp; Merge</vt:lpstr>
      <vt:lpstr>Git Pull</vt:lpstr>
      <vt:lpstr>Advanced topic: Collaboration</vt:lpstr>
      <vt:lpstr>GitHub Issues</vt:lpstr>
      <vt:lpstr>GitHub Issues</vt:lpstr>
      <vt:lpstr>GitHub Forks</vt:lpstr>
      <vt:lpstr>GitHub Forks</vt:lpstr>
      <vt:lpstr>Git Clone</vt:lpstr>
      <vt:lpstr>Pull Requests (PRs)</vt:lpstr>
      <vt:lpstr>PR steps</vt:lpstr>
      <vt:lpstr>Creating a PR</vt:lpstr>
      <vt:lpstr>Creating a PR</vt:lpstr>
      <vt:lpstr>Creating a PR</vt:lpstr>
      <vt:lpstr>Pull Requests – Best Practice</vt:lpstr>
      <vt:lpstr>Merging</vt:lpstr>
      <vt:lpstr>Help! I’m stuck, where do I go?</vt:lpstr>
      <vt:lpstr>Survey and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Mohal Khandelwal</dc:creator>
  <cp:lastModifiedBy>Andrew Monaghan</cp:lastModifiedBy>
  <cp:revision>132</cp:revision>
  <dcterms:modified xsi:type="dcterms:W3CDTF">2025-10-17T15:28:02Z</dcterms:modified>
</cp:coreProperties>
</file>